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3" r:id="rId2"/>
    <p:sldId id="376" r:id="rId3"/>
    <p:sldId id="306" r:id="rId4"/>
    <p:sldId id="308" r:id="rId5"/>
    <p:sldId id="348" r:id="rId6"/>
    <p:sldId id="378" r:id="rId7"/>
    <p:sldId id="317" r:id="rId8"/>
    <p:sldId id="388" r:id="rId9"/>
    <p:sldId id="389" r:id="rId10"/>
    <p:sldId id="383" r:id="rId11"/>
    <p:sldId id="390" r:id="rId12"/>
    <p:sldId id="392" r:id="rId13"/>
    <p:sldId id="391" r:id="rId14"/>
  </p:sldIdLst>
  <p:sldSz cx="12801600" cy="9601200" type="A3"/>
  <p:notesSz cx="6797675" cy="9926638"/>
  <p:custDataLst>
    <p:tags r:id="rId17"/>
  </p:custDataLst>
  <p:defaultTextStyle>
    <a:defPPr>
      <a:defRPr lang="en-U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403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5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smine Ludwig" initials="J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00"/>
    <a:srgbClr val="FCD5B5"/>
    <a:srgbClr val="F28E2B"/>
    <a:srgbClr val="FBD5B5"/>
    <a:srgbClr val="CCE9AD"/>
    <a:srgbClr val="CCFF99"/>
    <a:srgbClr val="78B832"/>
    <a:srgbClr val="E6674A"/>
    <a:srgbClr val="65BE28"/>
    <a:srgbClr val="DC291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6966" autoAdjust="0"/>
  </p:normalViewPr>
  <p:slideViewPr>
    <p:cSldViewPr snapToGrid="0">
      <p:cViewPr varScale="1">
        <p:scale>
          <a:sx n="68" d="100"/>
          <a:sy n="68" d="100"/>
        </p:scale>
        <p:origin x="-1770" y="-96"/>
      </p:cViewPr>
      <p:guideLst>
        <p:guide orient="horz" pos="2160"/>
        <p:guide orient="horz" pos="3024"/>
        <p:guide pos="2880"/>
        <p:guide pos="4032"/>
      </p:guideLst>
    </p:cSldViewPr>
  </p:slideViewPr>
  <p:outlineViewPr>
    <p:cViewPr>
      <p:scale>
        <a:sx n="33" d="100"/>
        <a:sy n="33" d="100"/>
      </p:scale>
      <p:origin x="0" y="3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3102" y="-84"/>
      </p:cViewPr>
      <p:guideLst>
        <p:guide orient="horz" pos="3105"/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NZ"/>
  <c:style val="3"/>
  <c:chart>
    <c:plotArea>
      <c:layout>
        <c:manualLayout>
          <c:layoutTarget val="inner"/>
          <c:xMode val="edge"/>
          <c:yMode val="edge"/>
          <c:x val="5.4409338073247221E-3"/>
          <c:y val="0"/>
          <c:w val="0.59235818096577564"/>
          <c:h val="0.94010416666666652"/>
        </c:manualLayout>
      </c:layout>
      <c:doughnutChart>
        <c:varyColors val="1"/>
        <c:ser>
          <c:idx val="0"/>
          <c:order val="0"/>
          <c:dLbls>
            <c:dLbl>
              <c:idx val="8"/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Graphs!$A$4:$A$12</c:f>
              <c:strCache>
                <c:ptCount val="9"/>
                <c:pt idx="0">
                  <c:v>Tranche 1 - December 2014</c:v>
                </c:pt>
                <c:pt idx="1">
                  <c:v>Tranche 2 - March 2015</c:v>
                </c:pt>
                <c:pt idx="2">
                  <c:v>Tranche 3 - August 2015</c:v>
                </c:pt>
                <c:pt idx="3">
                  <c:v>Tranche 4 - November 2015</c:v>
                </c:pt>
                <c:pt idx="4">
                  <c:v>Tranche 5 - April 2016</c:v>
                </c:pt>
                <c:pt idx="5">
                  <c:v>Tranche 6 - August 2016</c:v>
                </c:pt>
                <c:pt idx="6">
                  <c:v>Tranche 7 - December 2016</c:v>
                </c:pt>
                <c:pt idx="7">
                  <c:v>Tranche 8 - April 2017</c:v>
                </c:pt>
                <c:pt idx="8">
                  <c:v>Tranche 9 - August 2017</c:v>
                </c:pt>
              </c:strCache>
            </c:strRef>
          </c:cat>
          <c:val>
            <c:numRef>
              <c:f>Graphs!$B$4:$B$12</c:f>
              <c:numCache>
                <c:formatCode>General</c:formatCode>
                <c:ptCount val="9"/>
                <c:pt idx="0">
                  <c:v>11</c:v>
                </c:pt>
                <c:pt idx="1">
                  <c:v>18</c:v>
                </c:pt>
                <c:pt idx="2">
                  <c:v>13</c:v>
                </c:pt>
                <c:pt idx="3">
                  <c:v>54</c:v>
                </c:pt>
                <c:pt idx="4">
                  <c:v>21</c:v>
                </c:pt>
                <c:pt idx="5">
                  <c:v>31</c:v>
                </c:pt>
                <c:pt idx="6">
                  <c:v>32</c:v>
                </c:pt>
                <c:pt idx="7">
                  <c:v>17</c:v>
                </c:pt>
                <c:pt idx="8">
                  <c:v>13</c:v>
                </c:pt>
              </c:numCache>
            </c:numRef>
          </c:val>
        </c:ser>
        <c:firstSliceAng val="0"/>
        <c:holeSize val="68"/>
      </c:doughnutChart>
    </c:plotArea>
    <c:legend>
      <c:legendPos val="r"/>
      <c:layout>
        <c:manualLayout>
          <c:xMode val="edge"/>
          <c:yMode val="edge"/>
          <c:x val="0.6161327803433857"/>
          <c:y val="0.1250990110611174"/>
          <c:w val="0.37683487085211465"/>
          <c:h val="0.78694422269796915"/>
        </c:manualLayout>
      </c:layout>
    </c:legend>
    <c:plotVisOnly val="1"/>
    <c:dispBlanksAs val="zero"/>
  </c:chart>
  <c:txPr>
    <a:bodyPr/>
    <a:lstStyle/>
    <a:p>
      <a:pPr>
        <a:defRPr sz="2000">
          <a:latin typeface="+mj-lt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NZ"/>
  <c:chart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1.2353998203054798E-2"/>
          <c:y val="2.2467320261437912E-2"/>
          <c:w val="0.97529200359389556"/>
          <c:h val="0.83425389840975761"/>
        </c:manualLayout>
      </c:layout>
      <c:barChart>
        <c:barDir val="col"/>
        <c:grouping val="percentStacked"/>
        <c:ser>
          <c:idx val="0"/>
          <c:order val="0"/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Sheet5!$O$4:$O$13</c:f>
              <c:strCache>
                <c:ptCount val="10"/>
                <c:pt idx="0">
                  <c:v>Tai Tokerau</c:v>
                </c:pt>
                <c:pt idx="1">
                  <c:v>Auckland</c:v>
                </c:pt>
                <c:pt idx="2">
                  <c:v>Waikato</c:v>
                </c:pt>
                <c:pt idx="3">
                  <c:v>Bay of Plenty, Waiariki</c:v>
                </c:pt>
                <c:pt idx="4">
                  <c:v>Taranaki, Whanganui, Manawatu</c:v>
                </c:pt>
                <c:pt idx="5">
                  <c:v>Hawke’s Bay, Tairāwhiti </c:v>
                </c:pt>
                <c:pt idx="6">
                  <c:v>Wellington</c:v>
                </c:pt>
                <c:pt idx="7">
                  <c:v>Nelson, Marlborough,  West Coast</c:v>
                </c:pt>
                <c:pt idx="8">
                  <c:v>Canterbury and Chatham Islands</c:v>
                </c:pt>
                <c:pt idx="9">
                  <c:v>Otago, Southland</c:v>
                </c:pt>
              </c:strCache>
            </c:strRef>
          </c:cat>
          <c:val>
            <c:numRef>
              <c:f>Sheet5!$P$4:$P$13</c:f>
              <c:numCache>
                <c:formatCode>General</c:formatCode>
                <c:ptCount val="10"/>
                <c:pt idx="0">
                  <c:v>2</c:v>
                </c:pt>
                <c:pt idx="1">
                  <c:v>32</c:v>
                </c:pt>
                <c:pt idx="2">
                  <c:v>5</c:v>
                </c:pt>
                <c:pt idx="3">
                  <c:v>11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  <c:pt idx="7">
                  <c:v>10</c:v>
                </c:pt>
                <c:pt idx="8">
                  <c:v>11</c:v>
                </c:pt>
                <c:pt idx="9">
                  <c:v>5</c:v>
                </c:pt>
              </c:numCache>
            </c:numRef>
          </c:val>
        </c:ser>
        <c:ser>
          <c:idx val="1"/>
          <c:order val="1"/>
          <c:spPr>
            <a:solidFill>
              <a:schemeClr val="tx2">
                <a:lumMod val="40000"/>
                <a:lumOff val="60000"/>
              </a:schemeClr>
            </a:solidFill>
          </c:spPr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Val val="1"/>
          </c:dLbls>
          <c:cat>
            <c:strRef>
              <c:f>Sheet5!$O$4:$O$13</c:f>
              <c:strCache>
                <c:ptCount val="10"/>
                <c:pt idx="0">
                  <c:v>Tai Tokerau</c:v>
                </c:pt>
                <c:pt idx="1">
                  <c:v>Auckland</c:v>
                </c:pt>
                <c:pt idx="2">
                  <c:v>Waikato</c:v>
                </c:pt>
                <c:pt idx="3">
                  <c:v>Bay of Plenty, Waiariki</c:v>
                </c:pt>
                <c:pt idx="4">
                  <c:v>Taranaki, Whanganui, Manawatu</c:v>
                </c:pt>
                <c:pt idx="5">
                  <c:v>Hawke’s Bay, Tairāwhiti </c:v>
                </c:pt>
                <c:pt idx="6">
                  <c:v>Wellington</c:v>
                </c:pt>
                <c:pt idx="7">
                  <c:v>Nelson, Marlborough,  West Coast</c:v>
                </c:pt>
                <c:pt idx="8">
                  <c:v>Canterbury and Chatham Islands</c:v>
                </c:pt>
                <c:pt idx="9">
                  <c:v>Otago, Southland</c:v>
                </c:pt>
              </c:strCache>
            </c:strRef>
          </c:cat>
          <c:val>
            <c:numRef>
              <c:f>Sheet5!$Q$4:$Q$13</c:f>
              <c:numCache>
                <c:formatCode>General</c:formatCode>
                <c:ptCount val="10"/>
                <c:pt idx="0">
                  <c:v>10</c:v>
                </c:pt>
                <c:pt idx="1">
                  <c:v>19</c:v>
                </c:pt>
                <c:pt idx="2">
                  <c:v>20</c:v>
                </c:pt>
                <c:pt idx="3">
                  <c:v>3</c:v>
                </c:pt>
                <c:pt idx="4">
                  <c:v>12</c:v>
                </c:pt>
                <c:pt idx="5">
                  <c:v>13</c:v>
                </c:pt>
                <c:pt idx="6">
                  <c:v>19</c:v>
                </c:pt>
                <c:pt idx="7">
                  <c:v>2</c:v>
                </c:pt>
                <c:pt idx="8">
                  <c:v>15</c:v>
                </c:pt>
                <c:pt idx="9">
                  <c:v>11</c:v>
                </c:pt>
              </c:numCache>
            </c:numRef>
          </c:val>
        </c:ser>
        <c:overlap val="100"/>
        <c:axId val="73401856"/>
        <c:axId val="73403392"/>
      </c:barChart>
      <c:catAx>
        <c:axId val="73401856"/>
        <c:scaling>
          <c:orientation val="minMax"/>
        </c:scaling>
        <c:axPos val="b"/>
        <c:numFmt formatCode="General" sourceLinked="1"/>
        <c:tickLblPos val="nextTo"/>
        <c:crossAx val="73403392"/>
        <c:crosses val="autoZero"/>
        <c:auto val="1"/>
        <c:lblAlgn val="ctr"/>
        <c:lblOffset val="100"/>
      </c:catAx>
      <c:valAx>
        <c:axId val="73403392"/>
        <c:scaling>
          <c:orientation val="minMax"/>
        </c:scaling>
        <c:delete val="1"/>
        <c:axPos val="l"/>
        <c:numFmt formatCode="0%" sourceLinked="1"/>
        <c:tickLblPos val="none"/>
        <c:crossAx val="73401856"/>
        <c:crosses val="autoZero"/>
        <c:crossBetween val="between"/>
      </c:valAx>
    </c:plotArea>
    <c:plotVisOnly val="1"/>
  </c:chart>
  <c:txPr>
    <a:bodyPr/>
    <a:lstStyle/>
    <a:p>
      <a:pPr>
        <a:defRPr sz="1400">
          <a:latin typeface="+mj-lt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NZ"/>
  <c:chart>
    <c:plotArea>
      <c:layout/>
      <c:barChart>
        <c:barDir val="bar"/>
        <c:grouping val="percentStacked"/>
        <c:ser>
          <c:idx val="0"/>
          <c:order val="0"/>
          <c:spPr>
            <a:solidFill>
              <a:schemeClr val="tx2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Sheet4!$H$23:$H$31</c:f>
              <c:strCache>
                <c:ptCount val="9"/>
                <c:pt idx="0">
                  <c:v>Tranche 9 - August 2017</c:v>
                </c:pt>
                <c:pt idx="1">
                  <c:v>Tranche 8 - April 2017</c:v>
                </c:pt>
                <c:pt idx="2">
                  <c:v>Tranche 7 - December 2016</c:v>
                </c:pt>
                <c:pt idx="3">
                  <c:v>Tranche 6 - August 2016</c:v>
                </c:pt>
                <c:pt idx="4">
                  <c:v>Tranche 5 - April 2016</c:v>
                </c:pt>
                <c:pt idx="5">
                  <c:v>Tranche 4 - November 2015</c:v>
                </c:pt>
                <c:pt idx="6">
                  <c:v>Tranche 3 - August 2015</c:v>
                </c:pt>
                <c:pt idx="7">
                  <c:v>Tranche 2 - March 2015</c:v>
                </c:pt>
                <c:pt idx="8">
                  <c:v>Tranche 1 - December 2014</c:v>
                </c:pt>
              </c:strCache>
            </c:strRef>
          </c:cat>
          <c:val>
            <c:numRef>
              <c:f>Sheet4!$I$23:$I$31</c:f>
              <c:numCache>
                <c:formatCode>General</c:formatCode>
                <c:ptCount val="9"/>
                <c:pt idx="2">
                  <c:v>3</c:v>
                </c:pt>
                <c:pt idx="3">
                  <c:v>10</c:v>
                </c:pt>
                <c:pt idx="4">
                  <c:v>8</c:v>
                </c:pt>
                <c:pt idx="5">
                  <c:v>26</c:v>
                </c:pt>
                <c:pt idx="6">
                  <c:v>11</c:v>
                </c:pt>
                <c:pt idx="7">
                  <c:v>17</c:v>
                </c:pt>
                <c:pt idx="8">
                  <c:v>11</c:v>
                </c:pt>
              </c:numCache>
            </c:numRef>
          </c:val>
        </c:ser>
        <c:ser>
          <c:idx val="1"/>
          <c:order val="1"/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8"/>
              <c:delete val="1"/>
            </c:dLbl>
            <c:showVal val="1"/>
          </c:dLbls>
          <c:cat>
            <c:strRef>
              <c:f>Sheet4!$H$23:$H$31</c:f>
              <c:strCache>
                <c:ptCount val="9"/>
                <c:pt idx="0">
                  <c:v>Tranche 9 - August 2017</c:v>
                </c:pt>
                <c:pt idx="1">
                  <c:v>Tranche 8 - April 2017</c:v>
                </c:pt>
                <c:pt idx="2">
                  <c:v>Tranche 7 - December 2016</c:v>
                </c:pt>
                <c:pt idx="3">
                  <c:v>Tranche 6 - August 2016</c:v>
                </c:pt>
                <c:pt idx="4">
                  <c:v>Tranche 5 - April 2016</c:v>
                </c:pt>
                <c:pt idx="5">
                  <c:v>Tranche 4 - November 2015</c:v>
                </c:pt>
                <c:pt idx="6">
                  <c:v>Tranche 3 - August 2015</c:v>
                </c:pt>
                <c:pt idx="7">
                  <c:v>Tranche 2 - March 2015</c:v>
                </c:pt>
                <c:pt idx="8">
                  <c:v>Tranche 1 - December 2014</c:v>
                </c:pt>
              </c:strCache>
            </c:strRef>
          </c:cat>
          <c:val>
            <c:numRef>
              <c:f>Sheet4!$J$23:$J$31</c:f>
              <c:numCache>
                <c:formatCode>General</c:formatCode>
                <c:ptCount val="9"/>
                <c:pt idx="0">
                  <c:v>13</c:v>
                </c:pt>
                <c:pt idx="1">
                  <c:v>17</c:v>
                </c:pt>
                <c:pt idx="2">
                  <c:v>29</c:v>
                </c:pt>
                <c:pt idx="3">
                  <c:v>21</c:v>
                </c:pt>
                <c:pt idx="4">
                  <c:v>13</c:v>
                </c:pt>
                <c:pt idx="5">
                  <c:v>28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gapWidth val="100"/>
        <c:overlap val="100"/>
        <c:axId val="199893376"/>
        <c:axId val="199894912"/>
      </c:barChart>
      <c:catAx>
        <c:axId val="19989337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 algn="just">
              <a:defRPr/>
            </a:pPr>
            <a:endParaRPr lang="en-US"/>
          </a:p>
        </c:txPr>
        <c:crossAx val="199894912"/>
        <c:crosses val="autoZero"/>
        <c:auto val="1"/>
        <c:lblAlgn val="ctr"/>
        <c:lblOffset val="100"/>
      </c:catAx>
      <c:valAx>
        <c:axId val="199894912"/>
        <c:scaling>
          <c:orientation val="minMax"/>
        </c:scaling>
        <c:axPos val="b"/>
        <c:numFmt formatCode="0%" sourceLinked="1"/>
        <c:tickLblPos val="nextTo"/>
        <c:crossAx val="199893376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+mj-lt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NZ"/>
  <c:pivotSource>
    <c:name>[Book1]Sheet4!PivotTable1</c:name>
    <c:fmtId val="2"/>
  </c:pivotSource>
  <c:chart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</c:pivotFmts>
    <c:plotArea>
      <c:layout/>
      <c:barChart>
        <c:barDir val="col"/>
        <c:grouping val="percentStacked"/>
        <c:ser>
          <c:idx val="0"/>
          <c:order val="0"/>
          <c:tx>
            <c:strRef>
              <c:f>Sheet4!$B$3:$B$4</c:f>
              <c:strCache>
                <c:ptCount val="1"/>
                <c:pt idx="0">
                  <c:v>COL</c:v>
                </c:pt>
              </c:strCache>
            </c:strRef>
          </c:tx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Sheet4!$A$5:$A$15</c:f>
              <c:strCache>
                <c:ptCount val="10"/>
                <c:pt idx="0">
                  <c:v>Tai Tokerau</c:v>
                </c:pt>
                <c:pt idx="1">
                  <c:v>Auckland</c:v>
                </c:pt>
                <c:pt idx="2">
                  <c:v>Waikato</c:v>
                </c:pt>
                <c:pt idx="3">
                  <c:v>Bay of Plenty /Rotorua /Taupo</c:v>
                </c:pt>
                <c:pt idx="4">
                  <c:v>Taranaki /Whanganui /Manawatu</c:v>
                </c:pt>
                <c:pt idx="5">
                  <c:v>Hawkes Bay /Gisborne</c:v>
                </c:pt>
                <c:pt idx="6">
                  <c:v>Wellington</c:v>
                </c:pt>
                <c:pt idx="7">
                  <c:v>Nelson /Marlborough /West Coast</c:v>
                </c:pt>
                <c:pt idx="8">
                  <c:v>Canterbury</c:v>
                </c:pt>
                <c:pt idx="9">
                  <c:v>Otago /Southland</c:v>
                </c:pt>
              </c:strCache>
            </c:strRef>
          </c:cat>
          <c:val>
            <c:numRef>
              <c:f>Sheet4!$B$5:$B$15</c:f>
              <c:numCache>
                <c:formatCode>General</c:formatCode>
                <c:ptCount val="10"/>
                <c:pt idx="0">
                  <c:v>21752</c:v>
                </c:pt>
                <c:pt idx="1">
                  <c:v>204987</c:v>
                </c:pt>
                <c:pt idx="2">
                  <c:v>57837</c:v>
                </c:pt>
                <c:pt idx="3">
                  <c:v>47962</c:v>
                </c:pt>
                <c:pt idx="4">
                  <c:v>31222</c:v>
                </c:pt>
                <c:pt idx="5">
                  <c:v>30111</c:v>
                </c:pt>
                <c:pt idx="6">
                  <c:v>59169</c:v>
                </c:pt>
                <c:pt idx="7">
                  <c:v>27442</c:v>
                </c:pt>
                <c:pt idx="8">
                  <c:v>65619</c:v>
                </c:pt>
                <c:pt idx="9">
                  <c:v>22690</c:v>
                </c:pt>
              </c:numCache>
            </c:numRef>
          </c:val>
        </c:ser>
        <c:ser>
          <c:idx val="1"/>
          <c:order val="1"/>
          <c:tx>
            <c:strRef>
              <c:f>Sheet4!$C$3:$C$4</c:f>
              <c:strCache>
                <c:ptCount val="1"/>
                <c:pt idx="0">
                  <c:v>NOT</c:v>
                </c:pt>
              </c:strCache>
            </c:strRef>
          </c:tx>
          <c:spPr>
            <a:solidFill>
              <a:schemeClr val="bg1"/>
            </a:solidFill>
          </c:spPr>
          <c:cat>
            <c:strRef>
              <c:f>Sheet4!$A$5:$A$15</c:f>
              <c:strCache>
                <c:ptCount val="10"/>
                <c:pt idx="0">
                  <c:v>Tai Tokerau</c:v>
                </c:pt>
                <c:pt idx="1">
                  <c:v>Auckland</c:v>
                </c:pt>
                <c:pt idx="2">
                  <c:v>Waikato</c:v>
                </c:pt>
                <c:pt idx="3">
                  <c:v>Bay of Plenty /Rotorua /Taupo</c:v>
                </c:pt>
                <c:pt idx="4">
                  <c:v>Taranaki /Whanganui /Manawatu</c:v>
                </c:pt>
                <c:pt idx="5">
                  <c:v>Hawkes Bay /Gisborne</c:v>
                </c:pt>
                <c:pt idx="6">
                  <c:v>Wellington</c:v>
                </c:pt>
                <c:pt idx="7">
                  <c:v>Nelson /Marlborough /West Coast</c:v>
                </c:pt>
                <c:pt idx="8">
                  <c:v>Canterbury</c:v>
                </c:pt>
                <c:pt idx="9">
                  <c:v>Otago /Southland</c:v>
                </c:pt>
              </c:strCache>
            </c:strRef>
          </c:cat>
          <c:val>
            <c:numRef>
              <c:f>Sheet4!$C$5:$C$15</c:f>
              <c:numCache>
                <c:formatCode>General</c:formatCode>
                <c:ptCount val="10"/>
                <c:pt idx="0">
                  <c:v>7436</c:v>
                </c:pt>
                <c:pt idx="1">
                  <c:v>50149</c:v>
                </c:pt>
                <c:pt idx="2">
                  <c:v>11930</c:v>
                </c:pt>
                <c:pt idx="3">
                  <c:v>10067</c:v>
                </c:pt>
                <c:pt idx="4">
                  <c:v>19941</c:v>
                </c:pt>
                <c:pt idx="5">
                  <c:v>8268</c:v>
                </c:pt>
                <c:pt idx="6">
                  <c:v>24958</c:v>
                </c:pt>
                <c:pt idx="7">
                  <c:v>596</c:v>
                </c:pt>
                <c:pt idx="8">
                  <c:v>23579</c:v>
                </c:pt>
                <c:pt idx="9">
                  <c:v>26832</c:v>
                </c:pt>
              </c:numCache>
            </c:numRef>
          </c:val>
        </c:ser>
        <c:gapWidth val="32"/>
        <c:overlap val="100"/>
        <c:axId val="70920064"/>
        <c:axId val="70921600"/>
      </c:barChart>
      <c:catAx>
        <c:axId val="70920064"/>
        <c:scaling>
          <c:orientation val="minMax"/>
        </c:scaling>
        <c:axPos val="b"/>
        <c:numFmt formatCode="General" sourceLinked="1"/>
        <c:tickLblPos val="nextTo"/>
        <c:crossAx val="70921600"/>
        <c:crosses val="autoZero"/>
        <c:auto val="1"/>
        <c:lblAlgn val="ctr"/>
        <c:lblOffset val="100"/>
      </c:catAx>
      <c:valAx>
        <c:axId val="70921600"/>
        <c:scaling>
          <c:orientation val="minMax"/>
        </c:scaling>
        <c:axPos val="l"/>
        <c:numFmt formatCode="0%" sourceLinked="1"/>
        <c:tickLblPos val="nextTo"/>
        <c:crossAx val="709200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>
          <a:latin typeface="+mj-lt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NZ"/>
  <c:chart>
    <c:plotArea>
      <c:layout/>
      <c:barChart>
        <c:barDir val="col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Sheet4!$E$5:$E$14</c:f>
              <c:strCache>
                <c:ptCount val="10"/>
                <c:pt idx="0">
                  <c:v>Decile 1 (Low SES)</c:v>
                </c:pt>
                <c:pt idx="1">
                  <c:v>Decile 2</c:v>
                </c:pt>
                <c:pt idx="2">
                  <c:v>Decile 3</c:v>
                </c:pt>
                <c:pt idx="3">
                  <c:v>Decile 4</c:v>
                </c:pt>
                <c:pt idx="4">
                  <c:v>Decile 5</c:v>
                </c:pt>
                <c:pt idx="5">
                  <c:v>Decile 6</c:v>
                </c:pt>
                <c:pt idx="6">
                  <c:v>Decile 7</c:v>
                </c:pt>
                <c:pt idx="7">
                  <c:v>Decile 8</c:v>
                </c:pt>
                <c:pt idx="8">
                  <c:v>Decile 9</c:v>
                </c:pt>
                <c:pt idx="9">
                  <c:v>Decile 10 (High SES)</c:v>
                </c:pt>
              </c:strCache>
            </c:strRef>
          </c:cat>
          <c:val>
            <c:numRef>
              <c:f>Sheet4!$F$5:$F$14</c:f>
              <c:numCache>
                <c:formatCode>0%</c:formatCode>
                <c:ptCount val="10"/>
                <c:pt idx="0">
                  <c:v>0.6791044776119407</c:v>
                </c:pt>
                <c:pt idx="1">
                  <c:v>0.66400000000000026</c:v>
                </c:pt>
                <c:pt idx="2">
                  <c:v>0.73750000000000004</c:v>
                </c:pt>
                <c:pt idx="3">
                  <c:v>0.72961373390557971</c:v>
                </c:pt>
                <c:pt idx="4">
                  <c:v>0.76543209876543206</c:v>
                </c:pt>
                <c:pt idx="5">
                  <c:v>0.72532188841201739</c:v>
                </c:pt>
                <c:pt idx="6">
                  <c:v>0.73417721518987389</c:v>
                </c:pt>
                <c:pt idx="7">
                  <c:v>0.7407407407407407</c:v>
                </c:pt>
                <c:pt idx="8">
                  <c:v>0.71982758620689691</c:v>
                </c:pt>
                <c:pt idx="9">
                  <c:v>0.70212765957446832</c:v>
                </c:pt>
              </c:numCache>
            </c:numRef>
          </c:val>
        </c:ser>
        <c:gapWidth val="63"/>
        <c:axId val="71554176"/>
        <c:axId val="71555712"/>
      </c:barChart>
      <c:catAx>
        <c:axId val="71554176"/>
        <c:scaling>
          <c:orientation val="minMax"/>
        </c:scaling>
        <c:axPos val="b"/>
        <c:numFmt formatCode="General" sourceLinked="1"/>
        <c:tickLblPos val="nextTo"/>
        <c:crossAx val="71555712"/>
        <c:crosses val="autoZero"/>
        <c:auto val="1"/>
        <c:lblAlgn val="ctr"/>
        <c:lblOffset val="100"/>
      </c:catAx>
      <c:valAx>
        <c:axId val="71555712"/>
        <c:scaling>
          <c:orientation val="minMax"/>
          <c:max val="1"/>
          <c:min val="0"/>
        </c:scaling>
        <c:axPos val="l"/>
        <c:numFmt formatCode="0%" sourceLinked="1"/>
        <c:tickLblPos val="nextTo"/>
        <c:crossAx val="715541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+mj-lt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NZ"/>
  <c:chart>
    <c:autoTitleDeleted val="1"/>
    <c:plotArea>
      <c:layout/>
      <c:barChart>
        <c:barDir val="col"/>
        <c:grouping val="clustered"/>
        <c:ser>
          <c:idx val="0"/>
          <c:order val="0"/>
          <c:cat>
            <c:strRef>
              <c:f>Sheet6!$E$4:$E$13</c:f>
              <c:strCache>
                <c:ptCount val="10"/>
                <c:pt idx="0">
                  <c:v>All One Decile</c:v>
                </c:pt>
                <c:pt idx="4">
                  <c:v>Across 5 Deciles</c:v>
                </c:pt>
                <c:pt idx="9">
                  <c:v>Ranges from Decile 1-10</c:v>
                </c:pt>
              </c:strCache>
            </c:strRef>
          </c:cat>
          <c:val>
            <c:numRef>
              <c:f>Sheet6!$F$4:$F$13</c:f>
              <c:numCache>
                <c:formatCode>General</c:formatCode>
                <c:ptCount val="10"/>
                <c:pt idx="0">
                  <c:v>9</c:v>
                </c:pt>
                <c:pt idx="1">
                  <c:v>16</c:v>
                </c:pt>
                <c:pt idx="2">
                  <c:v>25</c:v>
                </c:pt>
                <c:pt idx="3">
                  <c:v>29</c:v>
                </c:pt>
                <c:pt idx="4">
                  <c:v>29</c:v>
                </c:pt>
                <c:pt idx="5">
                  <c:v>28</c:v>
                </c:pt>
                <c:pt idx="6">
                  <c:v>27</c:v>
                </c:pt>
                <c:pt idx="7">
                  <c:v>28</c:v>
                </c:pt>
                <c:pt idx="8">
                  <c:v>12</c:v>
                </c:pt>
                <c:pt idx="9">
                  <c:v>7</c:v>
                </c:pt>
              </c:numCache>
            </c:numRef>
          </c:val>
        </c:ser>
        <c:axId val="71624960"/>
        <c:axId val="71630848"/>
      </c:barChart>
      <c:catAx>
        <c:axId val="71624960"/>
        <c:scaling>
          <c:orientation val="minMax"/>
        </c:scaling>
        <c:axPos val="b"/>
        <c:numFmt formatCode="General" sourceLinked="1"/>
        <c:tickLblPos val="nextTo"/>
        <c:crossAx val="71630848"/>
        <c:crosses val="autoZero"/>
        <c:auto val="1"/>
        <c:lblAlgn val="ctr"/>
        <c:lblOffset val="100"/>
      </c:catAx>
      <c:valAx>
        <c:axId val="7163084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NZ" sz="1800" b="0" dirty="0"/>
                  <a:t>Number of </a:t>
                </a:r>
                <a:r>
                  <a:rPr lang="en-NZ" sz="1800" b="0" dirty="0" smtClean="0"/>
                  <a:t>Communities of </a:t>
                </a:r>
                <a:r>
                  <a:rPr lang="en-NZ" sz="1800" b="0" dirty="0"/>
                  <a:t>Learning</a:t>
                </a:r>
              </a:p>
            </c:rich>
          </c:tx>
          <c:layout>
            <c:manualLayout>
              <c:xMode val="edge"/>
              <c:yMode val="edge"/>
              <c:x val="0"/>
              <c:y val="0.13454856968636494"/>
            </c:manualLayout>
          </c:layout>
        </c:title>
        <c:numFmt formatCode="General" sourceLinked="1"/>
        <c:tickLblPos val="nextTo"/>
        <c:crossAx val="716249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+mj-lt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NZ"/>
  <c:chart>
    <c:plotArea>
      <c:layout/>
      <c:barChart>
        <c:barDir val="col"/>
        <c:grouping val="percentStacked"/>
        <c:ser>
          <c:idx val="0"/>
          <c:order val="0"/>
          <c:dLbls>
            <c:dLbl>
              <c:idx val="1"/>
              <c:spPr/>
              <c:txPr>
                <a:bodyPr/>
                <a:lstStyle/>
                <a:p>
                  <a:pPr>
                    <a:defRPr sz="1600">
                      <a:solidFill>
                        <a:schemeClr val="tx1"/>
                      </a:solidFill>
                      <a:latin typeface="Arial Narrow" pitchFamily="34" charset="0"/>
                    </a:defRPr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 Narrow" pitchFamily="34" charset="0"/>
                  </a:defRPr>
                </a:pPr>
                <a:endParaRPr lang="en-US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Sheet5!$F$5:$F$14</c:f>
              <c:strCache>
                <c:ptCount val="10"/>
                <c:pt idx="0">
                  <c:v>Tai Tokerau</c:v>
                </c:pt>
                <c:pt idx="1">
                  <c:v>Auckland</c:v>
                </c:pt>
                <c:pt idx="2">
                  <c:v>Waikato</c:v>
                </c:pt>
                <c:pt idx="3">
                  <c:v>Bay of Plenty /Rotorua /Taupo</c:v>
                </c:pt>
                <c:pt idx="4">
                  <c:v>Taranaki /Whanganui /Manawatu</c:v>
                </c:pt>
                <c:pt idx="5">
                  <c:v>Hawkes Bay /Gisborne</c:v>
                </c:pt>
                <c:pt idx="6">
                  <c:v>Wellington</c:v>
                </c:pt>
                <c:pt idx="7">
                  <c:v>Nelson /Marlborough /West Coast</c:v>
                </c:pt>
                <c:pt idx="8">
                  <c:v>Canterbury</c:v>
                </c:pt>
                <c:pt idx="9">
                  <c:v>Otago /Southland</c:v>
                </c:pt>
              </c:strCache>
            </c:strRef>
          </c:cat>
          <c:val>
            <c:numRef>
              <c:f>Sheet5!$G$5:$G$14</c:f>
              <c:numCache>
                <c:formatCode>General</c:formatCode>
                <c:ptCount val="10"/>
                <c:pt idx="0">
                  <c:v>82</c:v>
                </c:pt>
                <c:pt idx="1">
                  <c:v>8</c:v>
                </c:pt>
                <c:pt idx="2">
                  <c:v>28</c:v>
                </c:pt>
                <c:pt idx="3">
                  <c:v>114</c:v>
                </c:pt>
                <c:pt idx="4">
                  <c:v>9</c:v>
                </c:pt>
                <c:pt idx="5">
                  <c:v>28</c:v>
                </c:pt>
                <c:pt idx="6">
                  <c:v>18</c:v>
                </c:pt>
                <c:pt idx="7">
                  <c:v>14</c:v>
                </c:pt>
                <c:pt idx="8">
                  <c:v>69</c:v>
                </c:pt>
                <c:pt idx="9">
                  <c:v>45</c:v>
                </c:pt>
              </c:numCache>
            </c:numRef>
          </c:val>
        </c:ser>
        <c:ser>
          <c:idx val="1"/>
          <c:order val="1"/>
          <c:spPr>
            <a:solidFill>
              <a:schemeClr val="bg1"/>
            </a:solidFill>
          </c:spPr>
          <c:cat>
            <c:strRef>
              <c:f>Sheet5!$F$5:$F$14</c:f>
              <c:strCache>
                <c:ptCount val="10"/>
                <c:pt idx="0">
                  <c:v>Tai Tokerau</c:v>
                </c:pt>
                <c:pt idx="1">
                  <c:v>Auckland</c:v>
                </c:pt>
                <c:pt idx="2">
                  <c:v>Waikato</c:v>
                </c:pt>
                <c:pt idx="3">
                  <c:v>Bay of Plenty /Rotorua /Taupo</c:v>
                </c:pt>
                <c:pt idx="4">
                  <c:v>Taranaki /Whanganui /Manawatu</c:v>
                </c:pt>
                <c:pt idx="5">
                  <c:v>Hawkes Bay /Gisborne</c:v>
                </c:pt>
                <c:pt idx="6">
                  <c:v>Wellington</c:v>
                </c:pt>
                <c:pt idx="7">
                  <c:v>Nelson /Marlborough /West Coast</c:v>
                </c:pt>
                <c:pt idx="8">
                  <c:v>Canterbury</c:v>
                </c:pt>
                <c:pt idx="9">
                  <c:v>Otago /Southland</c:v>
                </c:pt>
              </c:strCache>
            </c:strRef>
          </c:cat>
          <c:val>
            <c:numRef>
              <c:f>Sheet5!$H$5:$H$14</c:f>
              <c:numCache>
                <c:formatCode>General</c:formatCode>
                <c:ptCount val="10"/>
                <c:pt idx="0">
                  <c:v>141</c:v>
                </c:pt>
                <c:pt idx="1">
                  <c:v>1438</c:v>
                </c:pt>
                <c:pt idx="2">
                  <c:v>431</c:v>
                </c:pt>
                <c:pt idx="3">
                  <c:v>301</c:v>
                </c:pt>
                <c:pt idx="4">
                  <c:v>313</c:v>
                </c:pt>
                <c:pt idx="5">
                  <c:v>285</c:v>
                </c:pt>
                <c:pt idx="6">
                  <c:v>486</c:v>
                </c:pt>
                <c:pt idx="7">
                  <c:v>149</c:v>
                </c:pt>
                <c:pt idx="8">
                  <c:v>409</c:v>
                </c:pt>
                <c:pt idx="9">
                  <c:v>243</c:v>
                </c:pt>
              </c:numCache>
            </c:numRef>
          </c:val>
        </c:ser>
        <c:gapWidth val="57"/>
        <c:overlap val="100"/>
        <c:axId val="71659904"/>
        <c:axId val="71661440"/>
      </c:barChart>
      <c:catAx>
        <c:axId val="71659904"/>
        <c:scaling>
          <c:orientation val="minMax"/>
        </c:scaling>
        <c:axPos val="b"/>
        <c:numFmt formatCode="General" sourceLinked="1"/>
        <c:tickLblPos val="nextTo"/>
        <c:crossAx val="71661440"/>
        <c:crosses val="autoZero"/>
        <c:auto val="1"/>
        <c:lblAlgn val="ctr"/>
        <c:lblOffset val="100"/>
      </c:catAx>
      <c:valAx>
        <c:axId val="71661440"/>
        <c:scaling>
          <c:orientation val="minMax"/>
          <c:max val="0.4"/>
        </c:scaling>
        <c:axPos val="l"/>
        <c:numFmt formatCode="0%" sourceLinked="1"/>
        <c:tickLblPos val="nextTo"/>
        <c:crossAx val="716599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>
          <a:latin typeface="+mj-lt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NZ"/>
  <c:chart>
    <c:autoTitleDeleted val="1"/>
    <c:plotArea>
      <c:layout>
        <c:manualLayout>
          <c:layoutTarget val="inner"/>
          <c:xMode val="edge"/>
          <c:yMode val="edge"/>
          <c:x val="7.1514637871091774E-2"/>
          <c:y val="4.7364594045915517E-2"/>
          <c:w val="0.91151082902807712"/>
          <c:h val="0.72169678553586925"/>
        </c:manualLayout>
      </c:layout>
      <c:barChart>
        <c:barDir val="col"/>
        <c:grouping val="stacked"/>
        <c:ser>
          <c:idx val="0"/>
          <c:order val="0"/>
          <c:tx>
            <c:strRef>
              <c:f>'Summary - National'!$M$10</c:f>
              <c:strCache>
                <c:ptCount val="1"/>
                <c:pt idx="0">
                  <c:v>Endorsed</c:v>
                </c:pt>
              </c:strCache>
            </c:strRef>
          </c:tx>
          <c:spPr>
            <a:solidFill>
              <a:schemeClr val="tx2"/>
            </a:solidFill>
          </c:spPr>
          <c:cat>
            <c:strRef>
              <c:f>'Summary - National'!$L$11:$L$27</c:f>
              <c:strCache>
                <c:ptCount val="17"/>
                <c:pt idx="0">
                  <c:v>&lt; 500</c:v>
                </c:pt>
                <c:pt idx="1">
                  <c:v>500 - 999</c:v>
                </c:pt>
                <c:pt idx="2">
                  <c:v>1000 - 1499</c:v>
                </c:pt>
                <c:pt idx="3">
                  <c:v>1500 - 1999</c:v>
                </c:pt>
                <c:pt idx="4">
                  <c:v>2000 - 2499</c:v>
                </c:pt>
                <c:pt idx="5">
                  <c:v>2500 - 2999</c:v>
                </c:pt>
                <c:pt idx="6">
                  <c:v>3000 - 3499</c:v>
                </c:pt>
                <c:pt idx="7">
                  <c:v>3500 - 3999</c:v>
                </c:pt>
                <c:pt idx="8">
                  <c:v>4000 - 4499</c:v>
                </c:pt>
                <c:pt idx="9">
                  <c:v>4500 - 4999</c:v>
                </c:pt>
                <c:pt idx="10">
                  <c:v>5000 - 5499</c:v>
                </c:pt>
                <c:pt idx="11">
                  <c:v>5500 - 5999</c:v>
                </c:pt>
                <c:pt idx="12">
                  <c:v>6000 - 6499</c:v>
                </c:pt>
                <c:pt idx="13">
                  <c:v>6500 - 6999</c:v>
                </c:pt>
                <c:pt idx="14">
                  <c:v>7000 - 7499</c:v>
                </c:pt>
                <c:pt idx="15">
                  <c:v>7500 - 7999</c:v>
                </c:pt>
                <c:pt idx="16">
                  <c:v>8000+</c:v>
                </c:pt>
              </c:strCache>
            </c:strRef>
          </c:cat>
          <c:val>
            <c:numRef>
              <c:f>'Summary - National'!$M$11:$M$27</c:f>
              <c:numCache>
                <c:formatCode>General</c:formatCode>
                <c:ptCount val="17"/>
                <c:pt idx="0">
                  <c:v>1</c:v>
                </c:pt>
                <c:pt idx="1">
                  <c:v>7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8</c:v>
                </c:pt>
                <c:pt idx="6">
                  <c:v>9</c:v>
                </c:pt>
                <c:pt idx="7">
                  <c:v>7</c:v>
                </c:pt>
                <c:pt idx="8">
                  <c:v>4</c:v>
                </c:pt>
                <c:pt idx="9">
                  <c:v>8</c:v>
                </c:pt>
                <c:pt idx="10">
                  <c:v>4</c:v>
                </c:pt>
                <c:pt idx="11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0</c:v>
                </c:pt>
                <c:pt idx="16">
                  <c:v>2</c:v>
                </c:pt>
              </c:numCache>
            </c:numRef>
          </c:val>
        </c:ser>
        <c:ser>
          <c:idx val="1"/>
          <c:order val="1"/>
          <c:tx>
            <c:strRef>
              <c:f>'Summary - National'!$N$10</c:f>
              <c:strCache>
                <c:ptCount val="1"/>
                <c:pt idx="0">
                  <c:v>Approved</c:v>
                </c:pt>
              </c:strCache>
            </c:strRef>
          </c:tx>
          <c:spPr>
            <a:solidFill>
              <a:schemeClr val="tx2"/>
            </a:solidFill>
          </c:spPr>
          <c:cat>
            <c:strRef>
              <c:f>'Summary - National'!$L$11:$L$27</c:f>
              <c:strCache>
                <c:ptCount val="17"/>
                <c:pt idx="0">
                  <c:v>&lt; 500</c:v>
                </c:pt>
                <c:pt idx="1">
                  <c:v>500 - 999</c:v>
                </c:pt>
                <c:pt idx="2">
                  <c:v>1000 - 1499</c:v>
                </c:pt>
                <c:pt idx="3">
                  <c:v>1500 - 1999</c:v>
                </c:pt>
                <c:pt idx="4">
                  <c:v>2000 - 2499</c:v>
                </c:pt>
                <c:pt idx="5">
                  <c:v>2500 - 2999</c:v>
                </c:pt>
                <c:pt idx="6">
                  <c:v>3000 - 3499</c:v>
                </c:pt>
                <c:pt idx="7">
                  <c:v>3500 - 3999</c:v>
                </c:pt>
                <c:pt idx="8">
                  <c:v>4000 - 4499</c:v>
                </c:pt>
                <c:pt idx="9">
                  <c:v>4500 - 4999</c:v>
                </c:pt>
                <c:pt idx="10">
                  <c:v>5000 - 5499</c:v>
                </c:pt>
                <c:pt idx="11">
                  <c:v>5500 - 5999</c:v>
                </c:pt>
                <c:pt idx="12">
                  <c:v>6000 - 6499</c:v>
                </c:pt>
                <c:pt idx="13">
                  <c:v>6500 - 6999</c:v>
                </c:pt>
                <c:pt idx="14">
                  <c:v>7000 - 7499</c:v>
                </c:pt>
                <c:pt idx="15">
                  <c:v>7500 - 7999</c:v>
                </c:pt>
                <c:pt idx="16">
                  <c:v>8000+</c:v>
                </c:pt>
              </c:strCache>
            </c:strRef>
          </c:cat>
          <c:val>
            <c:numRef>
              <c:f>'Summary - National'!$N$11:$N$27</c:f>
              <c:numCache>
                <c:formatCode>General</c:formatCode>
                <c:ptCount val="17"/>
                <c:pt idx="0">
                  <c:v>8</c:v>
                </c:pt>
                <c:pt idx="1">
                  <c:v>12</c:v>
                </c:pt>
                <c:pt idx="2">
                  <c:v>24</c:v>
                </c:pt>
                <c:pt idx="3">
                  <c:v>22</c:v>
                </c:pt>
                <c:pt idx="4">
                  <c:v>12</c:v>
                </c:pt>
                <c:pt idx="5">
                  <c:v>12</c:v>
                </c:pt>
                <c:pt idx="6">
                  <c:v>8</c:v>
                </c:pt>
                <c:pt idx="7">
                  <c:v>11</c:v>
                </c:pt>
                <c:pt idx="8">
                  <c:v>6</c:v>
                </c:pt>
                <c:pt idx="9">
                  <c:v>8</c:v>
                </c:pt>
                <c:pt idx="10">
                  <c:v>0</c:v>
                </c:pt>
                <c:pt idx="11">
                  <c:v>4</c:v>
                </c:pt>
                <c:pt idx="12">
                  <c:v>1</c:v>
                </c:pt>
                <c:pt idx="13">
                  <c:v>0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</c:numCache>
            </c:numRef>
          </c:val>
        </c:ser>
        <c:overlap val="100"/>
        <c:axId val="73493504"/>
        <c:axId val="73499776"/>
      </c:barChart>
      <c:catAx>
        <c:axId val="734935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NZ" dirty="0"/>
                  <a:t>Number of  </a:t>
                </a:r>
                <a:r>
                  <a:rPr lang="en-NZ" dirty="0" smtClean="0"/>
                  <a:t>children &amp; young</a:t>
                </a:r>
                <a:r>
                  <a:rPr lang="en-NZ" baseline="0" dirty="0" smtClean="0"/>
                  <a:t> people</a:t>
                </a:r>
                <a:endParaRPr lang="en-NZ" dirty="0"/>
              </a:p>
            </c:rich>
          </c:tx>
          <c:layout>
            <c:manualLayout>
              <c:xMode val="edge"/>
              <c:yMode val="edge"/>
              <c:x val="0.37442638218609842"/>
              <c:y val="0.92741969440577965"/>
            </c:manualLayout>
          </c:layout>
        </c:title>
        <c:numFmt formatCode="General" sourceLinked="1"/>
        <c:tickLblPos val="nextTo"/>
        <c:crossAx val="73499776"/>
        <c:crosses val="autoZero"/>
        <c:auto val="1"/>
        <c:lblAlgn val="ctr"/>
        <c:lblOffset val="100"/>
      </c:catAx>
      <c:valAx>
        <c:axId val="7349977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NZ" sz="1400"/>
                  <a:t>Number of Kāhui Ako</a:t>
                </a:r>
              </a:p>
            </c:rich>
          </c:tx>
          <c:layout>
            <c:manualLayout>
              <c:xMode val="edge"/>
              <c:yMode val="edge"/>
              <c:x val="1.446656341272334E-2"/>
              <c:y val="0.12128846549326328"/>
            </c:manualLayout>
          </c:layout>
        </c:title>
        <c:numFmt formatCode="General" sourceLinked="1"/>
        <c:tickLblPos val="nextTo"/>
        <c:crossAx val="73493504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NZ"/>
  <c:chart>
    <c:autoTitleDeleted val="1"/>
    <c:plotArea>
      <c:layout>
        <c:manualLayout>
          <c:layoutTarget val="inner"/>
          <c:xMode val="edge"/>
          <c:yMode val="edge"/>
          <c:x val="7.3842149397840007E-2"/>
          <c:y val="4.7364594045915552E-2"/>
          <c:w val="0.91516625806402607"/>
          <c:h val="0.80805808892651432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tx2"/>
            </a:solidFill>
          </c:spPr>
          <c:cat>
            <c:strRef>
              <c:f>Sheet7!$G$4:$G$31</c:f>
              <c:strCache>
                <c:ptCount val="2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30+</c:v>
                </c:pt>
              </c:strCache>
            </c:strRef>
          </c:cat>
          <c:val>
            <c:numRef>
              <c:f>Sheet7!$H$4:$H$31</c:f>
              <c:numCache>
                <c:formatCode>General</c:formatCode>
                <c:ptCount val="28"/>
                <c:pt idx="0">
                  <c:v>3</c:v>
                </c:pt>
                <c:pt idx="1">
                  <c:v>9</c:v>
                </c:pt>
                <c:pt idx="2">
                  <c:v>18</c:v>
                </c:pt>
                <c:pt idx="3">
                  <c:v>26</c:v>
                </c:pt>
                <c:pt idx="4">
                  <c:v>28</c:v>
                </c:pt>
                <c:pt idx="5">
                  <c:v>23</c:v>
                </c:pt>
                <c:pt idx="6">
                  <c:v>15</c:v>
                </c:pt>
                <c:pt idx="7">
                  <c:v>15</c:v>
                </c:pt>
                <c:pt idx="8">
                  <c:v>8</c:v>
                </c:pt>
                <c:pt idx="9">
                  <c:v>12</c:v>
                </c:pt>
                <c:pt idx="10">
                  <c:v>15</c:v>
                </c:pt>
                <c:pt idx="11">
                  <c:v>7</c:v>
                </c:pt>
                <c:pt idx="12">
                  <c:v>4</c:v>
                </c:pt>
                <c:pt idx="13">
                  <c:v>4</c:v>
                </c:pt>
                <c:pt idx="14">
                  <c:v>9</c:v>
                </c:pt>
                <c:pt idx="16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  <c:pt idx="24">
                  <c:v>1</c:v>
                </c:pt>
                <c:pt idx="25">
                  <c:v>2</c:v>
                </c:pt>
                <c:pt idx="26">
                  <c:v>1</c:v>
                </c:pt>
                <c:pt idx="27">
                  <c:v>4</c:v>
                </c:pt>
              </c:numCache>
            </c:numRef>
          </c:val>
        </c:ser>
        <c:overlap val="100"/>
        <c:axId val="190495744"/>
        <c:axId val="191595648"/>
      </c:barChart>
      <c:catAx>
        <c:axId val="1904957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NZ" dirty="0"/>
                  <a:t>Number of </a:t>
                </a:r>
                <a:r>
                  <a:rPr lang="en-NZ" dirty="0" smtClean="0"/>
                  <a:t>members</a:t>
                </a:r>
                <a:endParaRPr lang="en-NZ" dirty="0"/>
              </a:p>
            </c:rich>
          </c:tx>
          <c:layout>
            <c:manualLayout>
              <c:xMode val="edge"/>
              <c:yMode val="edge"/>
              <c:x val="0.42646099657557224"/>
              <c:y val="0.94042575997463218"/>
            </c:manualLayout>
          </c:layout>
        </c:title>
        <c:numFmt formatCode="General" sourceLinked="1"/>
        <c:tickLblPos val="nextTo"/>
        <c:crossAx val="191595648"/>
        <c:crosses val="autoZero"/>
        <c:auto val="1"/>
        <c:lblAlgn val="ctr"/>
        <c:lblOffset val="100"/>
      </c:catAx>
      <c:valAx>
        <c:axId val="19159564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NZ" sz="1600"/>
                  <a:t>Number of Kāhui Ako</a:t>
                </a:r>
              </a:p>
            </c:rich>
          </c:tx>
          <c:layout>
            <c:manualLayout>
              <c:xMode val="edge"/>
              <c:yMode val="edge"/>
              <c:x val="8.5871073138576639E-3"/>
              <c:y val="0.14990950423281249"/>
            </c:manualLayout>
          </c:layout>
        </c:title>
        <c:numFmt formatCode="General" sourceLinked="1"/>
        <c:tickLblPos val="nextTo"/>
        <c:crossAx val="190495744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NZ"/>
  <c:chart>
    <c:autoTitleDeleted val="1"/>
    <c:plotArea>
      <c:layout>
        <c:manualLayout>
          <c:layoutTarget val="inner"/>
          <c:xMode val="edge"/>
          <c:yMode val="edge"/>
          <c:x val="4.6274424030329539E-2"/>
          <c:y val="5.6030183727034118E-2"/>
          <c:w val="0.95289248566151463"/>
          <c:h val="0.71917486000089115"/>
        </c:manualLayout>
      </c:layout>
      <c:lineChart>
        <c:grouping val="standard"/>
        <c:ser>
          <c:idx val="1"/>
          <c:order val="0"/>
          <c:tx>
            <c:strRef>
              <c:f>'Summary - National'!$F$9</c:f>
              <c:strCache>
                <c:ptCount val="1"/>
                <c:pt idx="0">
                  <c:v>Endorsements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9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'Summary - National'!$B$10:$B$35</c:f>
              <c:numCache>
                <c:formatCode>mmm\-yy</c:formatCode>
                <c:ptCount val="26"/>
                <c:pt idx="0">
                  <c:v>41974</c:v>
                </c:pt>
                <c:pt idx="1">
                  <c:v>42064</c:v>
                </c:pt>
                <c:pt idx="2">
                  <c:v>42186</c:v>
                </c:pt>
                <c:pt idx="3">
                  <c:v>42217</c:v>
                </c:pt>
                <c:pt idx="4">
                  <c:v>42278</c:v>
                </c:pt>
                <c:pt idx="5">
                  <c:v>42309</c:v>
                </c:pt>
                <c:pt idx="6">
                  <c:v>42401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  <c:pt idx="12">
                  <c:v>42614</c:v>
                </c:pt>
                <c:pt idx="13">
                  <c:v>42644</c:v>
                </c:pt>
                <c:pt idx="14">
                  <c:v>42675</c:v>
                </c:pt>
                <c:pt idx="15">
                  <c:v>42705</c:v>
                </c:pt>
                <c:pt idx="16">
                  <c:v>42736</c:v>
                </c:pt>
                <c:pt idx="17">
                  <c:v>42767</c:v>
                </c:pt>
                <c:pt idx="18">
                  <c:v>42795</c:v>
                </c:pt>
                <c:pt idx="19">
                  <c:v>42826</c:v>
                </c:pt>
                <c:pt idx="20">
                  <c:v>42856</c:v>
                </c:pt>
                <c:pt idx="21">
                  <c:v>42887</c:v>
                </c:pt>
                <c:pt idx="22">
                  <c:v>42917</c:v>
                </c:pt>
                <c:pt idx="24">
                  <c:v>42948</c:v>
                </c:pt>
                <c:pt idx="25">
                  <c:v>42979</c:v>
                </c:pt>
              </c:numCache>
            </c:numRef>
          </c:cat>
          <c:val>
            <c:numRef>
              <c:f>'Summary - National'!$F$10:$F$38</c:f>
              <c:numCache>
                <c:formatCode>General</c:formatCode>
                <c:ptCount val="29"/>
                <c:pt idx="0">
                  <c:v>#N/A</c:v>
                </c:pt>
                <c:pt idx="1">
                  <c:v>#N/A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11</c:v>
                </c:pt>
                <c:pt idx="6">
                  <c:v>18</c:v>
                </c:pt>
                <c:pt idx="7">
                  <c:v>19</c:v>
                </c:pt>
                <c:pt idx="8">
                  <c:v>22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34</c:v>
                </c:pt>
                <c:pt idx="13">
                  <c:v>37</c:v>
                </c:pt>
                <c:pt idx="14">
                  <c:v>46</c:v>
                </c:pt>
                <c:pt idx="15">
                  <c:v>54</c:v>
                </c:pt>
                <c:pt idx="16">
                  <c:v>55</c:v>
                </c:pt>
                <c:pt idx="17">
                  <c:v>58</c:v>
                </c:pt>
                <c:pt idx="18">
                  <c:v>61</c:v>
                </c:pt>
                <c:pt idx="19">
                  <c:v>62</c:v>
                </c:pt>
                <c:pt idx="20">
                  <c:v>65</c:v>
                </c:pt>
                <c:pt idx="21">
                  <c:v>67</c:v>
                </c:pt>
                <c:pt idx="22">
                  <c:v>70</c:v>
                </c:pt>
                <c:pt idx="24">
                  <c:v>79</c:v>
                </c:pt>
                <c:pt idx="25">
                  <c:v>86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</c:numCache>
            </c:numRef>
          </c:val>
        </c:ser>
        <c:ser>
          <c:idx val="0"/>
          <c:order val="1"/>
          <c:tx>
            <c:strRef>
              <c:f>'Summary - National'!$E$9</c:f>
              <c:strCache>
                <c:ptCount val="1"/>
                <c:pt idx="0">
                  <c:v>Approvals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circle"/>
            <c:size val="12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numRef>
              <c:f>'Summary - National'!$B$10:$B$35</c:f>
              <c:numCache>
                <c:formatCode>mmm\-yy</c:formatCode>
                <c:ptCount val="26"/>
                <c:pt idx="0">
                  <c:v>41974</c:v>
                </c:pt>
                <c:pt idx="1">
                  <c:v>42064</c:v>
                </c:pt>
                <c:pt idx="2">
                  <c:v>42186</c:v>
                </c:pt>
                <c:pt idx="3">
                  <c:v>42217</c:v>
                </c:pt>
                <c:pt idx="4">
                  <c:v>42278</c:v>
                </c:pt>
                <c:pt idx="5">
                  <c:v>42309</c:v>
                </c:pt>
                <c:pt idx="6">
                  <c:v>42401</c:v>
                </c:pt>
                <c:pt idx="7">
                  <c:v>42461</c:v>
                </c:pt>
                <c:pt idx="8">
                  <c:v>42491</c:v>
                </c:pt>
                <c:pt idx="9">
                  <c:v>42522</c:v>
                </c:pt>
                <c:pt idx="10">
                  <c:v>42552</c:v>
                </c:pt>
                <c:pt idx="11">
                  <c:v>42583</c:v>
                </c:pt>
                <c:pt idx="12">
                  <c:v>42614</c:v>
                </c:pt>
                <c:pt idx="13">
                  <c:v>42644</c:v>
                </c:pt>
                <c:pt idx="14">
                  <c:v>42675</c:v>
                </c:pt>
                <c:pt idx="15">
                  <c:v>42705</c:v>
                </c:pt>
                <c:pt idx="16">
                  <c:v>42736</c:v>
                </c:pt>
                <c:pt idx="17">
                  <c:v>42767</c:v>
                </c:pt>
                <c:pt idx="18">
                  <c:v>42795</c:v>
                </c:pt>
                <c:pt idx="19">
                  <c:v>42826</c:v>
                </c:pt>
                <c:pt idx="20">
                  <c:v>42856</c:v>
                </c:pt>
                <c:pt idx="21">
                  <c:v>42887</c:v>
                </c:pt>
                <c:pt idx="22">
                  <c:v>42917</c:v>
                </c:pt>
                <c:pt idx="24">
                  <c:v>42948</c:v>
                </c:pt>
                <c:pt idx="25">
                  <c:v>42979</c:v>
                </c:pt>
              </c:numCache>
            </c:numRef>
          </c:cat>
          <c:val>
            <c:numRef>
              <c:f>'Summary - National'!$E$10:$E$35</c:f>
              <c:numCache>
                <c:formatCode>General</c:formatCode>
                <c:ptCount val="26"/>
                <c:pt idx="0">
                  <c:v>11</c:v>
                </c:pt>
                <c:pt idx="1">
                  <c:v>29</c:v>
                </c:pt>
                <c:pt idx="2">
                  <c:v>#N/A</c:v>
                </c:pt>
                <c:pt idx="3">
                  <c:v>42</c:v>
                </c:pt>
                <c:pt idx="4">
                  <c:v>#N/A</c:v>
                </c:pt>
                <c:pt idx="5">
                  <c:v>96</c:v>
                </c:pt>
                <c:pt idx="6">
                  <c:v>#N/A</c:v>
                </c:pt>
                <c:pt idx="7">
                  <c:v>117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148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180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197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4">
                  <c:v>210</c:v>
                </c:pt>
                <c:pt idx="25">
                  <c:v>#N/A</c:v>
                </c:pt>
              </c:numCache>
            </c:numRef>
          </c:val>
        </c:ser>
        <c:marker val="1"/>
        <c:axId val="190421248"/>
        <c:axId val="190427136"/>
      </c:lineChart>
      <c:dateAx>
        <c:axId val="190421248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90427136"/>
        <c:crosses val="autoZero"/>
        <c:auto val="1"/>
        <c:lblOffset val="100"/>
        <c:baseTimeUnit val="months"/>
      </c:dateAx>
      <c:valAx>
        <c:axId val="190427136"/>
        <c:scaling>
          <c:orientation val="minMax"/>
        </c:scaling>
        <c:axPos val="l"/>
        <c:numFmt formatCode="General" sourceLinked="1"/>
        <c:tickLblPos val="nextTo"/>
        <c:crossAx val="190421248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NZ"/>
  <c:chart>
    <c:plotArea>
      <c:layout>
        <c:manualLayout>
          <c:layoutTarget val="inner"/>
          <c:xMode val="edge"/>
          <c:yMode val="edge"/>
          <c:x val="9.3923004206120944E-2"/>
          <c:y val="9.2679042473959528E-2"/>
          <c:w val="0.86268553260134229"/>
          <c:h val="0.59975232104055365"/>
        </c:manualLayout>
      </c:layout>
      <c:barChart>
        <c:barDir val="bar"/>
        <c:grouping val="percentStacked"/>
        <c:ser>
          <c:idx val="3"/>
          <c:order val="0"/>
          <c:tx>
            <c:strRef>
              <c:f>'Summary - National'!$F$42</c:f>
              <c:strCache>
                <c:ptCount val="1"/>
                <c:pt idx="0">
                  <c:v>Pre Approval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Lbls>
            <c:showVal val="1"/>
          </c:dLbls>
          <c:cat>
            <c:strRef>
              <c:f>'Summary - National'!$B$43:$B$45</c:f>
              <c:strCache>
                <c:ptCount val="3"/>
                <c:pt idx="0">
                  <c:v>Students</c:v>
                </c:pt>
                <c:pt idx="1">
                  <c:v>Schools</c:v>
                </c:pt>
                <c:pt idx="2">
                  <c:v>Kāhui Ako</c:v>
                </c:pt>
              </c:strCache>
            </c:strRef>
          </c:cat>
          <c:val>
            <c:numRef>
              <c:f>'Summary - National'!$F$43:$F$45</c:f>
              <c:numCache>
                <c:formatCode>#,##0</c:formatCode>
                <c:ptCount val="3"/>
                <c:pt idx="0">
                  <c:v>183756</c:v>
                </c:pt>
                <c:pt idx="1">
                  <c:v>679</c:v>
                </c:pt>
                <c:pt idx="2" formatCode="General">
                  <c:v>40</c:v>
                </c:pt>
              </c:numCache>
            </c:numRef>
          </c:val>
        </c:ser>
        <c:ser>
          <c:idx val="2"/>
          <c:order val="1"/>
          <c:tx>
            <c:strRef>
              <c:f>'Summary - National'!$E$42</c:f>
              <c:strCache>
                <c:ptCount val="1"/>
                <c:pt idx="0">
                  <c:v>Developing Achievement Challenges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'Summary - National'!$B$43:$B$45</c:f>
              <c:strCache>
                <c:ptCount val="3"/>
                <c:pt idx="0">
                  <c:v>Students</c:v>
                </c:pt>
                <c:pt idx="1">
                  <c:v>Schools</c:v>
                </c:pt>
                <c:pt idx="2">
                  <c:v>Kāhui Ako</c:v>
                </c:pt>
              </c:strCache>
            </c:strRef>
          </c:cat>
          <c:val>
            <c:numRef>
              <c:f>'Summary - National'!$E$43:$E$45</c:f>
              <c:numCache>
                <c:formatCode>#,##0</c:formatCode>
                <c:ptCount val="3"/>
                <c:pt idx="0">
                  <c:v>291668</c:v>
                </c:pt>
                <c:pt idx="1">
                  <c:v>981</c:v>
                </c:pt>
                <c:pt idx="2" formatCode="General">
                  <c:v>124</c:v>
                </c:pt>
              </c:numCache>
            </c:numRef>
          </c:val>
        </c:ser>
        <c:ser>
          <c:idx val="1"/>
          <c:order val="2"/>
          <c:tx>
            <c:strRef>
              <c:f>'Summary - National'!$D$42</c:f>
              <c:strCache>
                <c:ptCount val="1"/>
                <c:pt idx="0">
                  <c:v>Recruitment Phase</c:v>
                </c:pt>
              </c:strCache>
            </c:strRef>
          </c:tx>
          <c:spPr>
            <a:solidFill>
              <a:schemeClr val="accent1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'Summary - National'!$B$43:$B$45</c:f>
              <c:strCache>
                <c:ptCount val="3"/>
                <c:pt idx="0">
                  <c:v>Students</c:v>
                </c:pt>
                <c:pt idx="1">
                  <c:v>Schools</c:v>
                </c:pt>
                <c:pt idx="2">
                  <c:v>Kāhui Ako</c:v>
                </c:pt>
              </c:strCache>
            </c:strRef>
          </c:cat>
          <c:val>
            <c:numRef>
              <c:f>'Summary - National'!$D$43:$D$45</c:f>
              <c:numCache>
                <c:formatCode>#,##0</c:formatCode>
                <c:ptCount val="3"/>
                <c:pt idx="0">
                  <c:v>109263</c:v>
                </c:pt>
                <c:pt idx="1">
                  <c:v>360</c:v>
                </c:pt>
                <c:pt idx="2" formatCode="General">
                  <c:v>42</c:v>
                </c:pt>
              </c:numCache>
            </c:numRef>
          </c:val>
        </c:ser>
        <c:ser>
          <c:idx val="0"/>
          <c:order val="3"/>
          <c:tx>
            <c:strRef>
              <c:f>'Summary - National'!$C$42</c:f>
              <c:strCache>
                <c:ptCount val="1"/>
                <c:pt idx="0">
                  <c:v>Implementation Phase</c:v>
                </c:pt>
              </c:strCache>
            </c:strRef>
          </c:tx>
          <c:spPr>
            <a:solidFill>
              <a:schemeClr val="accent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'Summary - National'!$B$43:$B$45</c:f>
              <c:strCache>
                <c:ptCount val="3"/>
                <c:pt idx="0">
                  <c:v>Students</c:v>
                </c:pt>
                <c:pt idx="1">
                  <c:v>Schools</c:v>
                </c:pt>
                <c:pt idx="2">
                  <c:v>Kāhui Ako</c:v>
                </c:pt>
              </c:strCache>
            </c:strRef>
          </c:cat>
          <c:val>
            <c:numRef>
              <c:f>'Summary - National'!$C$43:$C$45</c:f>
              <c:numCache>
                <c:formatCode>#,##0</c:formatCode>
                <c:ptCount val="3"/>
                <c:pt idx="0">
                  <c:v>167860</c:v>
                </c:pt>
                <c:pt idx="1">
                  <c:v>395</c:v>
                </c:pt>
                <c:pt idx="2" formatCode="General">
                  <c:v>44</c:v>
                </c:pt>
              </c:numCache>
            </c:numRef>
          </c:val>
        </c:ser>
        <c:gapWidth val="73"/>
        <c:overlap val="100"/>
        <c:axId val="190458496"/>
        <c:axId val="191639936"/>
      </c:barChart>
      <c:catAx>
        <c:axId val="190458496"/>
        <c:scaling>
          <c:orientation val="minMax"/>
        </c:scaling>
        <c:axPos val="l"/>
        <c:numFmt formatCode="General" sourceLinked="0"/>
        <c:tickLblPos val="nextTo"/>
        <c:crossAx val="191639936"/>
        <c:crosses val="autoZero"/>
        <c:auto val="1"/>
        <c:lblAlgn val="ctr"/>
        <c:lblOffset val="100"/>
      </c:catAx>
      <c:valAx>
        <c:axId val="191639936"/>
        <c:scaling>
          <c:orientation val="minMax"/>
        </c:scaling>
        <c:axPos val="b"/>
        <c:numFmt formatCode="0%" sourceLinked="1"/>
        <c:tickLblPos val="nextTo"/>
        <c:crossAx val="1904584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9.9800032704984068E-2"/>
          <c:y val="0.88157350617972308"/>
          <c:w val="0.8175042820071976"/>
          <c:h val="8.8921800947868654E-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400">
          <a:latin typeface="+mj-lt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DA772-CC0D-4120-979D-1E24D161C26C}" type="datetimeFigureOut">
              <a:rPr lang="en-NZ" smtClean="0"/>
              <a:pPr/>
              <a:t>21/09/2017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2341E-660F-4FC1-BED7-C1319FC1B0AE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4083292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87751-1BAB-4D4A-8009-437CE933A87A}" type="datetimeFigureOut">
              <a:rPr lang="en-NZ" smtClean="0"/>
              <a:pPr/>
              <a:t>21/09/2017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A1FBF-7EB0-480E-98DA-A10430D36293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225872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1</a:t>
            </a:fld>
            <a:endParaRPr lang="en-NZ" dirty="0"/>
          </a:p>
        </p:txBody>
      </p:sp>
    </p:spTree>
    <p:extLst>
      <p:ext uri="{BB962C8B-B14F-4D97-AF65-F5344CB8AC3E}">
        <p14:creationId xmlns="" xmlns:p14="http://schemas.microsoft.com/office/powerpoint/2010/main" val="266833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12</a:t>
            </a:fld>
            <a:endParaRPr lang="en-N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A1FBF-7EB0-480E-98DA-A10430D36293}" type="slidenum">
              <a:rPr lang="en-NZ" smtClean="0"/>
              <a:pPr/>
              <a:t>13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lace Master Slid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00037" y="351417"/>
            <a:ext cx="5397930" cy="51706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Replacing Master Slide</a:t>
            </a:r>
            <a:r>
              <a:rPr lang="en-NZ" b="1" baseline="0" dirty="0">
                <a:latin typeface="Arial" panose="020B0604020202020204" pitchFamily="34" charset="0"/>
                <a:cs typeface="Arial" panose="020B0604020202020204" pitchFamily="34" charset="0"/>
              </a:rPr>
              <a:t> Images</a:t>
            </a:r>
            <a:endParaRPr lang="en-N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47" y="1379386"/>
            <a:ext cx="2920365" cy="1491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973" y="4118337"/>
            <a:ext cx="3753803" cy="29366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13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032" y="375307"/>
            <a:ext cx="2317256" cy="15510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 userDrawn="1"/>
        </p:nvSpPr>
        <p:spPr>
          <a:xfrm>
            <a:off x="764773" y="3111030"/>
            <a:ext cx="2785574" cy="652486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NZ" sz="17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Select the </a:t>
            </a:r>
            <a:r>
              <a:rPr lang="en-NZ" sz="17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</a:t>
            </a:r>
            <a:r>
              <a:rPr lang="en-NZ" sz="17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Ribbon and click </a:t>
            </a:r>
            <a:r>
              <a:rPr lang="en-NZ" sz="17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Master.</a:t>
            </a:r>
            <a:endParaRPr lang="en-NZ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2" y="4216997"/>
            <a:ext cx="3517095" cy="2623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" name="Picture 18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847" y="375307"/>
            <a:ext cx="1708056" cy="15134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 userDrawn="1"/>
        </p:nvSpPr>
        <p:spPr>
          <a:xfrm>
            <a:off x="300037" y="7259396"/>
            <a:ext cx="3915783" cy="1437317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NZ" sz="17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Locate the slide that requires the image to be altered.  Select the coloured overlay in front of the image, right click on it and select </a:t>
            </a:r>
            <a:r>
              <a:rPr lang="en-NZ" sz="17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Back.</a:t>
            </a:r>
            <a:endParaRPr lang="en-NZ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4942592" y="2163325"/>
            <a:ext cx="3614569" cy="1698927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NZ" sz="17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Delete the image within the slide.  Use the </a:t>
            </a:r>
            <a:r>
              <a:rPr lang="en-NZ" sz="17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</a:t>
            </a:r>
            <a:r>
              <a:rPr lang="en-NZ" sz="17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Ribbon, </a:t>
            </a:r>
            <a:r>
              <a:rPr lang="en-NZ" sz="17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Pictures</a:t>
            </a:r>
            <a:r>
              <a:rPr lang="en-NZ" sz="17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option to locate the new image and insert it into the slide. </a:t>
            </a:r>
          </a:p>
          <a:p>
            <a:r>
              <a:rPr lang="en-NZ" sz="17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 the image is centred and covers the entire slide area.</a:t>
            </a:r>
            <a:endParaRPr lang="en-NZ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4905294" y="7279634"/>
            <a:ext cx="2991012" cy="914096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NZ" sz="17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Right click on the newly inserted image and select </a:t>
            </a:r>
            <a:r>
              <a:rPr lang="en-NZ" sz="17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Back.</a:t>
            </a:r>
            <a:endParaRPr lang="en-NZ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9701604" y="2359509"/>
            <a:ext cx="2833988" cy="1175706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NZ" sz="17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Select the </a:t>
            </a:r>
            <a:r>
              <a:rPr lang="en-NZ" sz="17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Master </a:t>
            </a:r>
            <a:r>
              <a:rPr lang="en-NZ" sz="17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Ribbon and click </a:t>
            </a:r>
            <a:r>
              <a:rPr lang="en-NZ" sz="17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Close Master View</a:t>
            </a:r>
            <a:r>
              <a:rPr lang="en-NZ" sz="17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Save the file.</a:t>
            </a:r>
            <a:endParaRPr lang="en-NZ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3212950" y="1926374"/>
            <a:ext cx="492611" cy="7469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26" name="Rectangle 25"/>
          <p:cNvSpPr/>
          <p:nvPr userDrawn="1"/>
        </p:nvSpPr>
        <p:spPr>
          <a:xfrm>
            <a:off x="1796304" y="5626654"/>
            <a:ext cx="733425" cy="1466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27" name="Rectangle 26"/>
          <p:cNvSpPr/>
          <p:nvPr userDrawn="1"/>
        </p:nvSpPr>
        <p:spPr>
          <a:xfrm>
            <a:off x="3041950" y="5637309"/>
            <a:ext cx="733425" cy="1466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28" name="Rectangle 27"/>
          <p:cNvSpPr/>
          <p:nvPr userDrawn="1"/>
        </p:nvSpPr>
        <p:spPr>
          <a:xfrm>
            <a:off x="7028329" y="919330"/>
            <a:ext cx="550472" cy="7624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29" name="Rectangle 28"/>
          <p:cNvSpPr/>
          <p:nvPr userDrawn="1"/>
        </p:nvSpPr>
        <p:spPr>
          <a:xfrm>
            <a:off x="6079205" y="5748306"/>
            <a:ext cx="733425" cy="1466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30" name="Rectangle 29"/>
          <p:cNvSpPr/>
          <p:nvPr userDrawn="1"/>
        </p:nvSpPr>
        <p:spPr>
          <a:xfrm>
            <a:off x="7562161" y="5775499"/>
            <a:ext cx="733425" cy="1466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31" name="Rectangle 30"/>
          <p:cNvSpPr/>
          <p:nvPr userDrawn="1"/>
        </p:nvSpPr>
        <p:spPr>
          <a:xfrm>
            <a:off x="9856918" y="411953"/>
            <a:ext cx="733425" cy="6687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351787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51" y="1"/>
            <a:ext cx="12774496" cy="958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111" y="511178"/>
            <a:ext cx="7037916" cy="1444624"/>
          </a:xfrm>
        </p:spPr>
        <p:txBody>
          <a:bodyPr>
            <a:normAutofit/>
          </a:bodyPr>
          <a:lstStyle>
            <a:lvl1pPr>
              <a:defRPr sz="50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913" y="9072060"/>
            <a:ext cx="1108559" cy="255283"/>
          </a:xfrm>
        </p:spPr>
        <p:txBody>
          <a:bodyPr/>
          <a:lstStyle>
            <a:lvl1pPr>
              <a:defRPr lang="en-NZ" sz="17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106045" y="9011677"/>
            <a:ext cx="2910552" cy="38779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r"/>
            <a:r>
              <a:rPr lang="en-NZ" sz="1700" dirty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3"/>
          </p:nvPr>
        </p:nvSpPr>
        <p:spPr>
          <a:xfrm>
            <a:off x="893697" y="2548241"/>
            <a:ext cx="11014206" cy="6135107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67337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51" y="1"/>
            <a:ext cx="12774496" cy="958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111" y="511178"/>
            <a:ext cx="7037916" cy="1444624"/>
          </a:xfrm>
        </p:spPr>
        <p:txBody>
          <a:bodyPr>
            <a:normAutofit/>
          </a:bodyPr>
          <a:lstStyle>
            <a:lvl1pPr>
              <a:defRPr sz="50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913" y="9072060"/>
            <a:ext cx="1108559" cy="255283"/>
          </a:xfrm>
        </p:spPr>
        <p:txBody>
          <a:bodyPr/>
          <a:lstStyle>
            <a:lvl1pPr>
              <a:defRPr lang="en-NZ" sz="17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106045" y="9011677"/>
            <a:ext cx="2910552" cy="38779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r"/>
            <a:r>
              <a:rPr lang="en-NZ" sz="1700" dirty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3"/>
          </p:nvPr>
        </p:nvSpPr>
        <p:spPr>
          <a:xfrm>
            <a:off x="893697" y="2548241"/>
            <a:ext cx="11014206" cy="6135107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673372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9106045" y="9011677"/>
            <a:ext cx="2910552" cy="38779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r"/>
            <a:r>
              <a:rPr lang="en-NZ" sz="1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education.govt.nz</a:t>
            </a:r>
          </a:p>
        </p:txBody>
      </p:sp>
      <p:sp>
        <p:nvSpPr>
          <p:cNvPr id="15" name="Title 19"/>
          <p:cNvSpPr>
            <a:spLocks noGrp="1"/>
          </p:cNvSpPr>
          <p:nvPr>
            <p:ph type="title"/>
          </p:nvPr>
        </p:nvSpPr>
        <p:spPr>
          <a:xfrm>
            <a:off x="8308962" y="4492634"/>
            <a:ext cx="4323561" cy="1557933"/>
          </a:xfrm>
        </p:spPr>
        <p:txBody>
          <a:bodyPr>
            <a:normAutofit/>
          </a:bodyPr>
          <a:lstStyle>
            <a:lvl1pPr>
              <a:defRPr sz="39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pic>
        <p:nvPicPr>
          <p:cNvPr id="6" name="Picture 3" descr="kid-in-san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red_pattern_overlay_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-6250" y="2"/>
            <a:ext cx="12807850" cy="960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1738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8308962" y="4492634"/>
            <a:ext cx="4323561" cy="1557933"/>
          </a:xfrm>
        </p:spPr>
        <p:txBody>
          <a:bodyPr>
            <a:normAutofit/>
          </a:bodyPr>
          <a:lstStyle>
            <a:lvl1pPr>
              <a:defRPr sz="39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pic>
        <p:nvPicPr>
          <p:cNvPr id="5" name="Picture 1" descr="Movie-scree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op of picture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15379" y="2593571"/>
            <a:ext cx="12807850" cy="9601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1738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PT_red_0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8874" y="0"/>
            <a:ext cx="12783855" cy="95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9"/>
          <p:cNvSpPr>
            <a:spLocks noGrp="1"/>
          </p:cNvSpPr>
          <p:nvPr>
            <p:ph type="title"/>
          </p:nvPr>
        </p:nvSpPr>
        <p:spPr>
          <a:xfrm>
            <a:off x="8308962" y="4492634"/>
            <a:ext cx="4323561" cy="1557933"/>
          </a:xfrm>
        </p:spPr>
        <p:txBody>
          <a:bodyPr>
            <a:normAutofit/>
          </a:bodyPr>
          <a:lstStyle>
            <a:lvl1pPr>
              <a:defRPr sz="39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="" xmlns:p14="http://schemas.microsoft.com/office/powerpoint/2010/main" val="4038700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7621" y="-7399"/>
            <a:ext cx="12774496" cy="958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14260" y="2675891"/>
            <a:ext cx="4507230" cy="605186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110" y="511178"/>
            <a:ext cx="9530248" cy="1444624"/>
          </a:xfrm>
        </p:spPr>
        <p:txBody>
          <a:bodyPr>
            <a:normAutofit/>
          </a:bodyPr>
          <a:lstStyle>
            <a:lvl1pPr>
              <a:defRPr sz="50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0111" y="2682558"/>
            <a:ext cx="6397836" cy="60474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Enter Content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913" y="9072060"/>
            <a:ext cx="1108559" cy="255283"/>
          </a:xfrm>
        </p:spPr>
        <p:txBody>
          <a:bodyPr/>
          <a:lstStyle>
            <a:lvl1pPr algn="l">
              <a:defRPr lang="en-NZ" sz="17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9106045" y="9011677"/>
            <a:ext cx="2910552" cy="38779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r"/>
            <a:r>
              <a:rPr lang="en-NZ" sz="1700" dirty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</a:p>
        </p:txBody>
      </p:sp>
    </p:spTree>
    <p:extLst>
      <p:ext uri="{BB962C8B-B14F-4D97-AF65-F5344CB8AC3E}">
        <p14:creationId xmlns="" xmlns:p14="http://schemas.microsoft.com/office/powerpoint/2010/main" val="773197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7621" y="-7399"/>
            <a:ext cx="12774496" cy="958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14260" y="2675891"/>
            <a:ext cx="4507230" cy="605186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110" y="511178"/>
            <a:ext cx="9530248" cy="1444624"/>
          </a:xfrm>
        </p:spPr>
        <p:txBody>
          <a:bodyPr>
            <a:normAutofit/>
          </a:bodyPr>
          <a:lstStyle>
            <a:lvl1pPr>
              <a:defRPr sz="50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0111" y="2682558"/>
            <a:ext cx="6397836" cy="60474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Enter Content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913" y="9072060"/>
            <a:ext cx="1108559" cy="255283"/>
          </a:xfrm>
        </p:spPr>
        <p:txBody>
          <a:bodyPr/>
          <a:lstStyle>
            <a:lvl1pPr algn="l">
              <a:defRPr lang="en-NZ" sz="17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9106045" y="9011677"/>
            <a:ext cx="2910552" cy="38779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r"/>
            <a:r>
              <a:rPr lang="en-NZ" sz="1700" dirty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</a:p>
        </p:txBody>
      </p:sp>
    </p:spTree>
    <p:extLst>
      <p:ext uri="{BB962C8B-B14F-4D97-AF65-F5344CB8AC3E}">
        <p14:creationId xmlns="" xmlns:p14="http://schemas.microsoft.com/office/powerpoint/2010/main" val="773197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7621" y="-7399"/>
            <a:ext cx="12774496" cy="958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14260" y="2675891"/>
            <a:ext cx="4507230" cy="605186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110" y="511178"/>
            <a:ext cx="9530248" cy="1444624"/>
          </a:xfrm>
        </p:spPr>
        <p:txBody>
          <a:bodyPr>
            <a:normAutofit/>
          </a:bodyPr>
          <a:lstStyle>
            <a:lvl1pPr>
              <a:defRPr sz="50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0111" y="2682558"/>
            <a:ext cx="6397836" cy="60474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Enter Content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913" y="9072060"/>
            <a:ext cx="1108559" cy="255283"/>
          </a:xfrm>
        </p:spPr>
        <p:txBody>
          <a:bodyPr/>
          <a:lstStyle>
            <a:lvl1pPr algn="l">
              <a:defRPr lang="en-NZ" sz="17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9106045" y="9011677"/>
            <a:ext cx="2910552" cy="38779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r"/>
            <a:r>
              <a:rPr lang="en-NZ" sz="1700" dirty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</a:p>
        </p:txBody>
      </p:sp>
    </p:spTree>
    <p:extLst>
      <p:ext uri="{BB962C8B-B14F-4D97-AF65-F5344CB8AC3E}">
        <p14:creationId xmlns="" xmlns:p14="http://schemas.microsoft.com/office/powerpoint/2010/main" val="773197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Slide_red_0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9783" y="0"/>
            <a:ext cx="12762035" cy="95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69104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7621" y="-7399"/>
            <a:ext cx="12774496" cy="958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14260" y="2675891"/>
            <a:ext cx="4507230" cy="605186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110" y="511178"/>
            <a:ext cx="9530248" cy="1444624"/>
          </a:xfrm>
        </p:spPr>
        <p:txBody>
          <a:bodyPr>
            <a:normAutofit/>
          </a:bodyPr>
          <a:lstStyle>
            <a:lvl1pPr>
              <a:defRPr sz="50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0111" y="2682558"/>
            <a:ext cx="6397836" cy="60474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Enter Content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913" y="9072060"/>
            <a:ext cx="1108559" cy="255283"/>
          </a:xfrm>
        </p:spPr>
        <p:txBody>
          <a:bodyPr/>
          <a:lstStyle>
            <a:lvl1pPr algn="l">
              <a:defRPr lang="en-NZ" sz="17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9106045" y="9011677"/>
            <a:ext cx="2910552" cy="38779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r"/>
            <a:r>
              <a:rPr lang="en-NZ" sz="1700" dirty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</a:p>
        </p:txBody>
      </p:sp>
    </p:spTree>
    <p:extLst>
      <p:ext uri="{BB962C8B-B14F-4D97-AF65-F5344CB8AC3E}">
        <p14:creationId xmlns="" xmlns:p14="http://schemas.microsoft.com/office/powerpoint/2010/main" val="77319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place Master Slid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00286" y="351418"/>
            <a:ext cx="6566276" cy="1175706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NZ" sz="3400" b="1" dirty="0">
                <a:latin typeface="Arial" panose="020B0604020202020204" pitchFamily="34" charset="0"/>
                <a:cs typeface="Arial" panose="020B0604020202020204" pitchFamily="34" charset="0"/>
              </a:rPr>
              <a:t>Replacing Master Slide</a:t>
            </a:r>
            <a:r>
              <a:rPr lang="en-NZ" sz="3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Images</a:t>
            </a:r>
            <a:endParaRPr lang="en-NZ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2" cstate="print"/>
          <a:srcRect t="16714" b="13045"/>
          <a:stretch>
            <a:fillRect/>
          </a:stretch>
        </p:blipFill>
        <p:spPr bwMode="auto">
          <a:xfrm>
            <a:off x="332234" y="1346664"/>
            <a:ext cx="6816712" cy="1163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 userDrawn="1"/>
        </p:nvSpPr>
        <p:spPr>
          <a:xfrm>
            <a:off x="227154" y="2539463"/>
            <a:ext cx="6567053" cy="38779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NZ" sz="17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Select the </a:t>
            </a:r>
            <a:r>
              <a:rPr lang="en-NZ" sz="1700" b="1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</a:t>
            </a:r>
            <a:r>
              <a:rPr lang="en-NZ" sz="17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NZ" sz="170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lang="en-NZ" sz="17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ibbon and click </a:t>
            </a:r>
            <a:r>
              <a:rPr lang="en-NZ" sz="1700" b="1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Master</a:t>
            </a:r>
            <a:r>
              <a:rPr lang="en-NZ" sz="17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NZ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2660077" y="1645923"/>
            <a:ext cx="598515" cy="8977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26" name="Rectangle 25"/>
          <p:cNvSpPr/>
          <p:nvPr userDrawn="1"/>
        </p:nvSpPr>
        <p:spPr>
          <a:xfrm>
            <a:off x="6317676" y="1353911"/>
            <a:ext cx="733425" cy="3751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99508" y="4327810"/>
            <a:ext cx="8611984" cy="652486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NZ" sz="17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Click the slide picture</a:t>
            </a:r>
            <a:r>
              <a:rPr lang="en-NZ" sz="1700" b="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(transparent layer with triangles) and </a:t>
            </a:r>
          </a:p>
          <a:p>
            <a:r>
              <a:rPr lang="en-NZ" sz="1700" b="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lang="en-NZ" sz="1700" b="1" i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 </a:t>
            </a:r>
            <a:r>
              <a:rPr lang="en-NZ" sz="1700" b="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</a:t>
            </a:r>
            <a:r>
              <a:rPr lang="en-NZ" sz="17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it and select </a:t>
            </a:r>
            <a:r>
              <a:rPr lang="en-NZ" sz="17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</a:t>
            </a:r>
            <a:r>
              <a:rPr lang="en-NZ" sz="17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NZ" sz="17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188368" y="6325698"/>
            <a:ext cx="8423625" cy="38779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NZ" sz="17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Click the picture</a:t>
            </a:r>
            <a:r>
              <a:rPr lang="en-NZ" sz="1700" b="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you want to change and select </a:t>
            </a:r>
            <a:r>
              <a:rPr lang="en-NZ" sz="1700" b="1" i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</p:txBody>
      </p:sp>
      <p:pic>
        <p:nvPicPr>
          <p:cNvPr id="33" name="Picture 32" descr="click change picture.PNG"/>
          <p:cNvPicPr>
            <a:picLocks noChangeAspect="1"/>
          </p:cNvPicPr>
          <p:nvPr userDrawn="1"/>
        </p:nvPicPr>
        <p:blipFill>
          <a:blip r:embed="rId3" cstate="print"/>
          <a:srcRect t="17353" b="29753"/>
          <a:stretch>
            <a:fillRect/>
          </a:stretch>
        </p:blipFill>
        <p:spPr>
          <a:xfrm>
            <a:off x="349512" y="5153909"/>
            <a:ext cx="5464437" cy="1064029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1677194" y="5868805"/>
            <a:ext cx="1897279" cy="3823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pic>
        <p:nvPicPr>
          <p:cNvPr id="34" name="Picture 33" descr="click on image.PNG"/>
          <p:cNvPicPr>
            <a:picLocks noChangeAspect="1"/>
          </p:cNvPicPr>
          <p:nvPr userDrawn="1"/>
        </p:nvPicPr>
        <p:blipFill>
          <a:blip r:embed="rId4" cstate="print"/>
          <a:srcRect b="16811"/>
          <a:stretch>
            <a:fillRect/>
          </a:stretch>
        </p:blipFill>
        <p:spPr>
          <a:xfrm>
            <a:off x="337546" y="3155968"/>
            <a:ext cx="8291066" cy="1216527"/>
          </a:xfrm>
          <a:prstGeom prst="rect">
            <a:avLst/>
          </a:prstGeom>
        </p:spPr>
      </p:pic>
      <p:sp>
        <p:nvSpPr>
          <p:cNvPr id="35" name="Rectangle 34"/>
          <p:cNvSpPr/>
          <p:nvPr userDrawn="1"/>
        </p:nvSpPr>
        <p:spPr>
          <a:xfrm>
            <a:off x="6151418" y="3728581"/>
            <a:ext cx="1529542" cy="3612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sp>
        <p:nvSpPr>
          <p:cNvPr id="36" name="TextBox 35"/>
          <p:cNvSpPr txBox="1"/>
          <p:nvPr userDrawn="1"/>
        </p:nvSpPr>
        <p:spPr>
          <a:xfrm>
            <a:off x="218846" y="6971319"/>
            <a:ext cx="10188688" cy="38779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NZ" sz="17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Click your</a:t>
            </a:r>
            <a:r>
              <a:rPr lang="en-NZ" sz="1700" b="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new</a:t>
            </a:r>
            <a:r>
              <a:rPr lang="en-NZ" sz="17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picture</a:t>
            </a:r>
            <a:r>
              <a:rPr lang="en-NZ" sz="1700" b="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lang="en-NZ" sz="1700" b="1" i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to Back </a:t>
            </a:r>
            <a:r>
              <a:rPr lang="en-NZ" sz="1700" b="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that the transparent layer with triangles can reappear</a:t>
            </a:r>
            <a:endParaRPr lang="en-NZ" sz="1700" b="1" i="1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282577" y="8714221"/>
            <a:ext cx="10188688" cy="38779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NZ" sz="17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Select </a:t>
            </a:r>
            <a:r>
              <a:rPr lang="en-NZ" sz="1700" b="1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Close Master View</a:t>
            </a:r>
            <a:endParaRPr lang="en-NZ" sz="1700" b="1" i="1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" name="Picture 37" descr="close master page view.PNG"/>
          <p:cNvPicPr>
            <a:picLocks noChangeAspect="1"/>
          </p:cNvPicPr>
          <p:nvPr userDrawn="1"/>
        </p:nvPicPr>
        <p:blipFill>
          <a:blip r:embed="rId5" cstate="print"/>
          <a:srcRect l="3786" t="21254" b="14267"/>
          <a:stretch>
            <a:fillRect/>
          </a:stretch>
        </p:blipFill>
        <p:spPr>
          <a:xfrm>
            <a:off x="299257" y="7464831"/>
            <a:ext cx="6749560" cy="997527"/>
          </a:xfrm>
          <a:prstGeom prst="rect">
            <a:avLst/>
          </a:prstGeom>
        </p:spPr>
      </p:pic>
      <p:sp>
        <p:nvSpPr>
          <p:cNvPr id="39" name="Rectangle 38"/>
          <p:cNvSpPr/>
          <p:nvPr userDrawn="1"/>
        </p:nvSpPr>
        <p:spPr>
          <a:xfrm>
            <a:off x="6015645" y="7516413"/>
            <a:ext cx="1016922" cy="9459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351787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PT_red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12774496" cy="958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8271" y="2544395"/>
            <a:ext cx="10339994" cy="1113204"/>
          </a:xfrm>
        </p:spPr>
        <p:txBody>
          <a:bodyPr anchor="b">
            <a:noAutofit/>
          </a:bodyPr>
          <a:lstStyle>
            <a:lvl1pPr algn="l">
              <a:defRPr sz="5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8271" y="3755949"/>
            <a:ext cx="9687838" cy="1314814"/>
          </a:xfrm>
        </p:spPr>
        <p:txBody>
          <a:bodyPr>
            <a:noAutofit/>
          </a:bodyPr>
          <a:lstStyle>
            <a:lvl1pPr marL="0" indent="0" algn="l">
              <a:buNone/>
              <a:defRPr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00"/>
            </a:lvl3pPr>
            <a:lvl4pPr marL="1920240" indent="0" algn="ctr">
              <a:buNone/>
              <a:defRPr sz="2200"/>
            </a:lvl4pPr>
            <a:lvl5pPr marL="2560320" indent="0" algn="ctr">
              <a:buNone/>
              <a:defRPr sz="2200"/>
            </a:lvl5pPr>
            <a:lvl6pPr marL="3200400" indent="0" algn="ctr">
              <a:buNone/>
              <a:defRPr sz="2200"/>
            </a:lvl6pPr>
            <a:lvl7pPr marL="3840480" indent="0" algn="ctr">
              <a:buNone/>
              <a:defRPr sz="2200"/>
            </a:lvl7pPr>
            <a:lvl8pPr marL="4480560" indent="0" algn="ctr">
              <a:buNone/>
              <a:defRPr sz="2200"/>
            </a:lvl8pPr>
            <a:lvl9pPr marL="5120640" indent="0" algn="ctr">
              <a:buNone/>
              <a:defRPr sz="2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880109" y="7812089"/>
            <a:ext cx="5781464" cy="437832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NZ" sz="2500" dirty="0">
                <a:latin typeface="Arial" panose="020B0604020202020204" pitchFamily="34" charset="0"/>
                <a:cs typeface="Arial" panose="020B0604020202020204" pitchFamily="34" charset="0"/>
              </a:rPr>
              <a:t>Author/s</a:t>
            </a:r>
            <a:endParaRPr lang="en-NZ" dirty="0"/>
          </a:p>
        </p:txBody>
      </p:sp>
    </p:spTree>
    <p:extLst>
      <p:ext uri="{BB962C8B-B14F-4D97-AF65-F5344CB8AC3E}">
        <p14:creationId xmlns="" xmlns:p14="http://schemas.microsoft.com/office/powerpoint/2010/main" val="74264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7621" y="-7399"/>
            <a:ext cx="12774496" cy="958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14260" y="2675891"/>
            <a:ext cx="4507230" cy="605186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110" y="511178"/>
            <a:ext cx="9530248" cy="1444624"/>
          </a:xfrm>
        </p:spPr>
        <p:txBody>
          <a:bodyPr>
            <a:normAutofit/>
          </a:bodyPr>
          <a:lstStyle>
            <a:lvl1pPr>
              <a:defRPr sz="50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0111" y="2682558"/>
            <a:ext cx="6397836" cy="60474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Enter Content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913" y="9072060"/>
            <a:ext cx="1108559" cy="255283"/>
          </a:xfrm>
        </p:spPr>
        <p:txBody>
          <a:bodyPr/>
          <a:lstStyle>
            <a:lvl1pPr algn="l">
              <a:defRPr lang="en-NZ" sz="17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9106045" y="9011677"/>
            <a:ext cx="2910552" cy="38779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r"/>
            <a:r>
              <a:rPr lang="en-NZ" sz="1700" dirty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</a:p>
        </p:txBody>
      </p:sp>
    </p:spTree>
    <p:extLst>
      <p:ext uri="{BB962C8B-B14F-4D97-AF65-F5344CB8AC3E}">
        <p14:creationId xmlns="" xmlns:p14="http://schemas.microsoft.com/office/powerpoint/2010/main" val="77319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12774496" cy="958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111" y="511178"/>
            <a:ext cx="7037916" cy="1444624"/>
          </a:xfrm>
        </p:spPr>
        <p:txBody>
          <a:bodyPr>
            <a:normAutofit/>
          </a:bodyPr>
          <a:lstStyle>
            <a:lvl1pPr>
              <a:defRPr sz="50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913" y="9072060"/>
            <a:ext cx="1108559" cy="255283"/>
          </a:xfrm>
        </p:spPr>
        <p:txBody>
          <a:bodyPr/>
          <a:lstStyle>
            <a:lvl1pPr>
              <a:defRPr lang="en-NZ" sz="17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80109" y="2700339"/>
            <a:ext cx="10957213" cy="60140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List</a:t>
            </a:r>
          </a:p>
          <a:p>
            <a:pPr lvl="0"/>
            <a:r>
              <a:rPr lang="en-US" dirty="0"/>
              <a:t>Bullet List</a:t>
            </a:r>
          </a:p>
          <a:p>
            <a:pPr lvl="0"/>
            <a:r>
              <a:rPr lang="en-US" dirty="0"/>
              <a:t>Bullet List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106045" y="9011677"/>
            <a:ext cx="2910552" cy="38779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r"/>
            <a:r>
              <a:rPr lang="en-NZ" sz="1700" dirty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</a:p>
        </p:txBody>
      </p:sp>
    </p:spTree>
    <p:extLst>
      <p:ext uri="{BB962C8B-B14F-4D97-AF65-F5344CB8AC3E}">
        <p14:creationId xmlns="" xmlns:p14="http://schemas.microsoft.com/office/powerpoint/2010/main" val="67337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51" y="1"/>
            <a:ext cx="12774496" cy="958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111" y="511178"/>
            <a:ext cx="7037916" cy="1444624"/>
          </a:xfrm>
        </p:spPr>
        <p:txBody>
          <a:bodyPr>
            <a:normAutofit/>
          </a:bodyPr>
          <a:lstStyle>
            <a:lvl1pPr>
              <a:defRPr sz="50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913" y="9072060"/>
            <a:ext cx="1108559" cy="255283"/>
          </a:xfrm>
        </p:spPr>
        <p:txBody>
          <a:bodyPr/>
          <a:lstStyle>
            <a:lvl1pPr>
              <a:defRPr lang="en-NZ" sz="17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106045" y="9011677"/>
            <a:ext cx="2910552" cy="38779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r"/>
            <a:r>
              <a:rPr lang="en-NZ" sz="1700" dirty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6712381" y="2656936"/>
            <a:ext cx="5169199" cy="569421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chart</a:t>
            </a:r>
            <a:endParaRPr lang="en-NZ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965530" y="2656936"/>
            <a:ext cx="5085080" cy="5712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="" xmlns:p14="http://schemas.microsoft.com/office/powerpoint/2010/main" val="67337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51" y="1"/>
            <a:ext cx="12774496" cy="958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111" y="511178"/>
            <a:ext cx="7037916" cy="1444624"/>
          </a:xfrm>
        </p:spPr>
        <p:txBody>
          <a:bodyPr>
            <a:normAutofit/>
          </a:bodyPr>
          <a:lstStyle>
            <a:lvl1pPr>
              <a:defRPr sz="50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913" y="9072060"/>
            <a:ext cx="1108559" cy="255283"/>
          </a:xfrm>
        </p:spPr>
        <p:txBody>
          <a:bodyPr/>
          <a:lstStyle>
            <a:lvl1pPr>
              <a:defRPr lang="en-NZ" sz="17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106045" y="9011677"/>
            <a:ext cx="2910552" cy="38779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r"/>
            <a:r>
              <a:rPr lang="en-NZ" sz="1700" dirty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966158" y="2644984"/>
            <a:ext cx="5084409" cy="5688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6714802" y="2655887"/>
            <a:ext cx="5157793" cy="566515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67337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51" y="1"/>
            <a:ext cx="12774496" cy="958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111" y="511178"/>
            <a:ext cx="7037916" cy="1444624"/>
          </a:xfrm>
        </p:spPr>
        <p:txBody>
          <a:bodyPr>
            <a:normAutofit/>
          </a:bodyPr>
          <a:lstStyle>
            <a:lvl1pPr>
              <a:defRPr sz="50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913" y="9072060"/>
            <a:ext cx="1108559" cy="255283"/>
          </a:xfrm>
        </p:spPr>
        <p:txBody>
          <a:bodyPr/>
          <a:lstStyle>
            <a:lvl1pPr>
              <a:defRPr lang="en-NZ" sz="17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106045" y="9011677"/>
            <a:ext cx="2910552" cy="38779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r"/>
            <a:r>
              <a:rPr lang="en-NZ" sz="1700" dirty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966158" y="2644984"/>
            <a:ext cx="5084409" cy="5688133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7"/>
          </p:nvPr>
        </p:nvSpPr>
        <p:spPr>
          <a:xfrm>
            <a:off x="6722851" y="2640957"/>
            <a:ext cx="5084409" cy="5688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67337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_red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51" y="1"/>
            <a:ext cx="12774496" cy="958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111" y="511178"/>
            <a:ext cx="7037916" cy="1444624"/>
          </a:xfrm>
        </p:spPr>
        <p:txBody>
          <a:bodyPr>
            <a:normAutofit/>
          </a:bodyPr>
          <a:lstStyle>
            <a:lvl1pPr>
              <a:defRPr sz="5000" b="1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913" y="9072060"/>
            <a:ext cx="1108559" cy="255283"/>
          </a:xfrm>
        </p:spPr>
        <p:txBody>
          <a:bodyPr/>
          <a:lstStyle>
            <a:lvl1pPr>
              <a:defRPr lang="en-NZ" sz="1700" b="1" kern="1200" smtClean="0">
                <a:solidFill>
                  <a:srgbClr val="2A6EBB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 algn="l"/>
            <a:fld id="{13468063-9C21-4834-88E3-ACB04C56D52D}" type="slidenum">
              <a:rPr lang="en-NZ" smtClean="0"/>
              <a:pPr algn="l"/>
              <a:t>‹#›</a:t>
            </a:fld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106045" y="9011677"/>
            <a:ext cx="2910552" cy="38779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r"/>
            <a:r>
              <a:rPr lang="en-NZ" sz="1700" dirty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education.govt.nz</a:t>
            </a: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3"/>
          </p:nvPr>
        </p:nvSpPr>
        <p:spPr>
          <a:xfrm>
            <a:off x="893445" y="2524089"/>
            <a:ext cx="10978227" cy="615921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table</a:t>
            </a:r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67337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information correct as at 16 May 2016.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68063-9C21-4834-88E3-ACB04C56D52D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112270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5" r:id="rId2"/>
    <p:sldLayoutId id="2147483673" r:id="rId3"/>
    <p:sldLayoutId id="2147483662" r:id="rId4"/>
    <p:sldLayoutId id="2147483674" r:id="rId5"/>
    <p:sldLayoutId id="2147483679" r:id="rId6"/>
    <p:sldLayoutId id="2147483681" r:id="rId7"/>
    <p:sldLayoutId id="2147483683" r:id="rId8"/>
    <p:sldLayoutId id="2147483680" r:id="rId9"/>
    <p:sldLayoutId id="2147483682" r:id="rId10"/>
    <p:sldLayoutId id="2147483684" r:id="rId11"/>
    <p:sldLayoutId id="2147483675" r:id="rId12"/>
    <p:sldLayoutId id="2147483677" r:id="rId13"/>
    <p:sldLayoutId id="2147483676" r:id="rId14"/>
    <p:sldLayoutId id="2147483686" r:id="rId15"/>
    <p:sldLayoutId id="2147483687" r:id="rId16"/>
    <p:sldLayoutId id="2147483688" r:id="rId17"/>
    <p:sldLayoutId id="2147483661" r:id="rId18"/>
    <p:sldLayoutId id="2147483705" r:id="rId19"/>
  </p:sldLayoutIdLst>
  <p:hf sldNum="0" hdr="0" dt="0"/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2A6EB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504508" indent="-504508" algn="l" defTabSz="1280160" rtl="0" eaLnBrk="1" latinLnBrk="0" hangingPunct="1">
        <a:lnSpc>
          <a:spcPct val="90000"/>
        </a:lnSpc>
        <a:spcBef>
          <a:spcPts val="1400"/>
        </a:spcBef>
        <a:buClr>
          <a:srgbClr val="2A6EBB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26808" indent="-486728" algn="l" defTabSz="1280160" rtl="0" eaLnBrk="1" latinLnBrk="0" hangingPunct="1">
        <a:lnSpc>
          <a:spcPct val="90000"/>
        </a:lnSpc>
        <a:spcBef>
          <a:spcPts val="700"/>
        </a:spcBef>
        <a:buClr>
          <a:srgbClr val="2A6EBB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62443" indent="-482283" algn="l" defTabSz="1280160" rtl="0" eaLnBrk="1" latinLnBrk="0" hangingPunct="1">
        <a:lnSpc>
          <a:spcPct val="90000"/>
        </a:lnSpc>
        <a:spcBef>
          <a:spcPts val="700"/>
        </a:spcBef>
        <a:buClr>
          <a:srgbClr val="2A6EBB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384743" indent="-464503" algn="l" defTabSz="1280160" rtl="0" eaLnBrk="1" latinLnBrk="0" hangingPunct="1">
        <a:lnSpc>
          <a:spcPct val="90000"/>
        </a:lnSpc>
        <a:spcBef>
          <a:spcPts val="700"/>
        </a:spcBef>
        <a:buClr>
          <a:srgbClr val="2A6EBB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18155" indent="-457835" algn="l" defTabSz="1280160" rtl="0" eaLnBrk="1" latinLnBrk="0" hangingPunct="1">
        <a:lnSpc>
          <a:spcPct val="90000"/>
        </a:lnSpc>
        <a:spcBef>
          <a:spcPts val="700"/>
        </a:spcBef>
        <a:buClr>
          <a:srgbClr val="2A6EBB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857" y="2544395"/>
            <a:ext cx="11688426" cy="1090776"/>
          </a:xfrm>
        </p:spPr>
        <p:txBody>
          <a:bodyPr/>
          <a:lstStyle/>
          <a:p>
            <a:r>
              <a:rPr lang="en-NZ" sz="5000" dirty="0"/>
              <a:t>Communities of Learning </a:t>
            </a:r>
            <a:r>
              <a:rPr lang="en-NZ" sz="5000" dirty="0" smtClean="0"/>
              <a:t>| Kāhui </a:t>
            </a:r>
            <a:r>
              <a:rPr lang="en-NZ" sz="5000" dirty="0"/>
              <a:t>Ako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8406" y="3755949"/>
            <a:ext cx="9601200" cy="1280160"/>
          </a:xfrm>
        </p:spPr>
        <p:txBody>
          <a:bodyPr/>
          <a:lstStyle/>
          <a:p>
            <a:r>
              <a:rPr lang="en-NZ" dirty="0" smtClean="0"/>
              <a:t>Progress to Date: September 2017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/>
              <a:t>Sector Enablement and Support</a:t>
            </a:r>
          </a:p>
        </p:txBody>
      </p:sp>
    </p:spTree>
    <p:extLst>
      <p:ext uri="{BB962C8B-B14F-4D97-AF65-F5344CB8AC3E}">
        <p14:creationId xmlns="" xmlns:p14="http://schemas.microsoft.com/office/powerpoint/2010/main" val="36124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/>
        </p:nvGraphicFramePr>
        <p:xfrm>
          <a:off x="911134" y="1986234"/>
          <a:ext cx="10866120" cy="3277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8384583" y="1952786"/>
            <a:ext cx="2262753" cy="1394848"/>
          </a:xfrm>
          <a:prstGeom prst="wedgeRectCallout">
            <a:avLst>
              <a:gd name="adj1" fmla="val -66779"/>
              <a:gd name="adj2" fmla="val 29773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800" dirty="0" smtClean="0">
                <a:solidFill>
                  <a:schemeClr val="accent2"/>
                </a:solidFill>
                <a:latin typeface="+mj-lt"/>
              </a:rPr>
              <a:t>Between 282- 8,925 children and young people.</a:t>
            </a:r>
          </a:p>
          <a:p>
            <a:pPr algn="ctr"/>
            <a:r>
              <a:rPr lang="en-NZ" sz="1800" dirty="0" smtClean="0">
                <a:solidFill>
                  <a:schemeClr val="accent2"/>
                </a:solidFill>
                <a:latin typeface="+mj-lt"/>
              </a:rPr>
              <a:t> (Average 2,803)</a:t>
            </a:r>
            <a:endParaRPr lang="en-NZ" sz="1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9258802" y="6040974"/>
            <a:ext cx="1873516" cy="1115892"/>
          </a:xfrm>
          <a:prstGeom prst="wedgeRectCallout">
            <a:avLst>
              <a:gd name="adj1" fmla="val -66779"/>
              <a:gd name="adj2" fmla="val 29773"/>
            </a:avLst>
          </a:prstGeom>
          <a:noFill/>
          <a:ln w="28575" cap="flat" cmpd="sng" algn="ctr">
            <a:solidFill>
              <a:srgbClr val="2A6EBB">
                <a:shade val="5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1800" dirty="0" smtClean="0">
                <a:solidFill>
                  <a:schemeClr val="accent2"/>
                </a:solidFill>
                <a:latin typeface="+mj-lt"/>
              </a:rPr>
              <a:t>Between 3 – 56 members</a:t>
            </a:r>
          </a:p>
          <a:p>
            <a:pPr algn="ctr"/>
            <a:r>
              <a:rPr lang="en-NZ" sz="1800" dirty="0" smtClean="0">
                <a:solidFill>
                  <a:schemeClr val="accent2"/>
                </a:solidFill>
                <a:latin typeface="+mj-lt"/>
              </a:rPr>
              <a:t> (Average 10.3) </a:t>
            </a:r>
            <a:endParaRPr lang="en-NZ" sz="1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80110" y="511178"/>
            <a:ext cx="9498330" cy="1444624"/>
          </a:xfrm>
        </p:spPr>
        <p:txBody>
          <a:bodyPr>
            <a:normAutofit/>
          </a:bodyPr>
          <a:lstStyle/>
          <a:p>
            <a:r>
              <a:rPr lang="en-NZ" sz="4400" dirty="0" smtClean="0"/>
              <a:t>Communities of Learning are diverse in size</a:t>
            </a:r>
            <a:endParaRPr lang="en-NZ" sz="4400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911134" y="5308420"/>
          <a:ext cx="10927079" cy="358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1"/>
          <p:cNvSpPr>
            <a:spLocks noGrp="1"/>
          </p:cNvSpPr>
          <p:nvPr>
            <p:ph type="title"/>
          </p:nvPr>
        </p:nvSpPr>
        <p:spPr>
          <a:xfrm>
            <a:off x="880110" y="511178"/>
            <a:ext cx="10732769" cy="1444624"/>
          </a:xfrm>
        </p:spPr>
        <p:txBody>
          <a:bodyPr>
            <a:noAutofit/>
          </a:bodyPr>
          <a:lstStyle/>
          <a:p>
            <a:r>
              <a:rPr lang="en-NZ" sz="4800" dirty="0" smtClean="0"/>
              <a:t>86 Kāhui Ako have had their achievement challenges endorsed</a:t>
            </a:r>
            <a:endParaRPr lang="en-NZ" sz="48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032238" y="2014673"/>
          <a:ext cx="10501993" cy="4239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914536" y="6123077"/>
          <a:ext cx="10998654" cy="2632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50521141"/>
              </p:ext>
            </p:extLst>
          </p:nvPr>
        </p:nvGraphicFramePr>
        <p:xfrm>
          <a:off x="912226" y="2302051"/>
          <a:ext cx="11079480" cy="341376"/>
        </p:xfrm>
        <a:graphic>
          <a:graphicData uri="http://schemas.openxmlformats.org/drawingml/2006/table">
            <a:tbl>
              <a:tblPr/>
              <a:tblGrid>
                <a:gridCol w="11079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79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79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79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079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079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0794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0794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0794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10794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41376">
                <a:tc>
                  <a:txBody>
                    <a:bodyPr/>
                    <a:lstStyle/>
                    <a:p>
                      <a:pPr algn="ctr" fontAlgn="b"/>
                      <a:r>
                        <a:rPr lang="en-NZ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63%</a:t>
                      </a:r>
                      <a:endParaRPr lang="en-NZ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20%</a:t>
                      </a:r>
                      <a:endParaRPr lang="en-NZ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79%</a:t>
                      </a:r>
                      <a:endParaRPr lang="en-NZ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20%</a:t>
                      </a:r>
                      <a:endParaRPr lang="en-NZ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24%</a:t>
                      </a:r>
                      <a:endParaRPr lang="en-NZ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42%</a:t>
                      </a:r>
                      <a:endParaRPr lang="en-NZ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80110" y="511178"/>
            <a:ext cx="10626089" cy="1444624"/>
          </a:xfrm>
        </p:spPr>
        <p:txBody>
          <a:bodyPr>
            <a:normAutofit fontScale="90000"/>
          </a:bodyPr>
          <a:lstStyle/>
          <a:p>
            <a:r>
              <a:rPr lang="en-NZ" sz="4500" dirty="0" smtClean="0"/>
              <a:t>41% of approved Kāhui Ako have their </a:t>
            </a:r>
            <a:r>
              <a:rPr lang="en-NZ" sz="4500" dirty="0"/>
              <a:t>achievement challenges endorsed 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759823" y="2645229"/>
          <a:ext cx="11308080" cy="621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 txBox="1">
            <a:spLocks noGrp="1"/>
          </p:cNvSpPr>
          <p:nvPr>
            <p:ph type="title"/>
          </p:nvPr>
        </p:nvSpPr>
        <p:spPr>
          <a:xfrm>
            <a:off x="912548" y="479148"/>
            <a:ext cx="9999292" cy="1444624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lvl="0"/>
            <a:r>
              <a:rPr lang="en-US" sz="4000" dirty="0" smtClean="0"/>
              <a:t>Almost all of the early Kāhui Ako have endorsed achievement challenges</a:t>
            </a:r>
            <a:endParaRPr lang="en-US" sz="40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982981" y="1909360"/>
          <a:ext cx="11018520" cy="682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Progress to date for Communities of Learning | Kāhui </a:t>
            </a:r>
            <a:r>
              <a:rPr lang="en-NZ" dirty="0" smtClean="0"/>
              <a:t>Ako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0111" y="2020912"/>
            <a:ext cx="11059339" cy="65744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sz="3400" dirty="0"/>
              <a:t>There are now </a:t>
            </a:r>
            <a:r>
              <a:rPr lang="en-NZ" sz="3400" dirty="0" smtClean="0"/>
              <a:t>210 approved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sz="3400" dirty="0" smtClean="0"/>
              <a:t>Communities of Learning</a:t>
            </a:r>
            <a:endParaRPr lang="en-NZ" sz="3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NZ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sz="3400" dirty="0" smtClean="0"/>
              <a:t>These Kāhui Ako include</a:t>
            </a:r>
            <a:r>
              <a:rPr lang="en-NZ" sz="3400" dirty="0"/>
              <a:t>:-</a:t>
            </a:r>
          </a:p>
          <a:p>
            <a:pPr marL="617855" lvl="1">
              <a:lnSpc>
                <a:spcPct val="100000"/>
              </a:lnSpc>
              <a:spcBef>
                <a:spcPts val="0"/>
              </a:spcBef>
            </a:pPr>
            <a:r>
              <a:rPr lang="en-NZ" sz="3400" dirty="0" smtClean="0"/>
              <a:t>1,739 schools</a:t>
            </a:r>
            <a:endParaRPr lang="en-NZ" sz="3400" dirty="0"/>
          </a:p>
          <a:p>
            <a:pPr marL="617855" lvl="1">
              <a:lnSpc>
                <a:spcPct val="100000"/>
              </a:lnSpc>
              <a:spcBef>
                <a:spcPts val="0"/>
              </a:spcBef>
            </a:pPr>
            <a:r>
              <a:rPr lang="en-NZ" sz="3400" dirty="0" smtClean="0"/>
              <a:t>415 </a:t>
            </a:r>
            <a:r>
              <a:rPr lang="en-NZ" sz="3400" dirty="0"/>
              <a:t>early learning services</a:t>
            </a:r>
          </a:p>
          <a:p>
            <a:pPr marL="617855" lvl="1">
              <a:lnSpc>
                <a:spcPct val="100000"/>
              </a:lnSpc>
              <a:spcBef>
                <a:spcPts val="0"/>
              </a:spcBef>
            </a:pPr>
            <a:r>
              <a:rPr lang="en-NZ" sz="3400" dirty="0" smtClean="0"/>
              <a:t>10 tertiary </a:t>
            </a:r>
            <a:r>
              <a:rPr lang="en-NZ" sz="3400" dirty="0"/>
              <a:t>providers</a:t>
            </a:r>
          </a:p>
          <a:p>
            <a:pPr marL="617855" lvl="1">
              <a:lnSpc>
                <a:spcPct val="100000"/>
              </a:lnSpc>
              <a:spcBef>
                <a:spcPts val="0"/>
              </a:spcBef>
              <a:buNone/>
            </a:pPr>
            <a:endParaRPr lang="en-NZ" sz="2000" dirty="0" smtClean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NZ" sz="3400" dirty="0" smtClean="0"/>
              <a:t>Over 588,000 children &amp; young people:</a:t>
            </a:r>
            <a:endParaRPr lang="en-NZ" sz="3400" dirty="0"/>
          </a:p>
          <a:p>
            <a:pPr marL="504508" lvl="2" indent="-486728">
              <a:lnSpc>
                <a:spcPct val="100000"/>
              </a:lnSpc>
              <a:spcBef>
                <a:spcPts val="0"/>
              </a:spcBef>
            </a:pPr>
            <a:r>
              <a:rPr lang="en-NZ" sz="3400" dirty="0" smtClean="0"/>
              <a:t>142,118 Māori</a:t>
            </a:r>
            <a:endParaRPr lang="en-NZ" sz="3400" dirty="0"/>
          </a:p>
          <a:p>
            <a:pPr marL="504508" lvl="2" indent="-486728">
              <a:lnSpc>
                <a:spcPct val="100000"/>
              </a:lnSpc>
              <a:spcBef>
                <a:spcPts val="0"/>
              </a:spcBef>
            </a:pPr>
            <a:r>
              <a:rPr lang="en-NZ" sz="3400" dirty="0" smtClean="0"/>
              <a:t>60,269 Pasifika</a:t>
            </a:r>
          </a:p>
          <a:p>
            <a:pPr marL="504508" lvl="2" indent="-486728">
              <a:lnSpc>
                <a:spcPct val="100000"/>
              </a:lnSpc>
              <a:spcBef>
                <a:spcPts val="0"/>
              </a:spcBef>
            </a:pPr>
            <a:r>
              <a:rPr lang="mi-NZ" sz="3400" dirty="0" smtClean="0"/>
              <a:t>8,869 in Māori Medium</a:t>
            </a:r>
          </a:p>
          <a:p>
            <a:pPr marL="504508" lvl="2" indent="-486728">
              <a:lnSpc>
                <a:spcPct val="100000"/>
              </a:lnSpc>
              <a:spcBef>
                <a:spcPts val="0"/>
              </a:spcBef>
            </a:pPr>
            <a:r>
              <a:rPr lang="en-US" sz="3400" dirty="0" smtClean="0"/>
              <a:t>19,482 </a:t>
            </a:r>
            <a:r>
              <a:rPr lang="mi-NZ" sz="3400" dirty="0" smtClean="0"/>
              <a:t>in Early Childhood Education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7422" y="9005007"/>
            <a:ext cx="10186572" cy="366254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NZ" sz="1500" dirty="0">
                <a:solidFill>
                  <a:schemeClr val="tx2"/>
                </a:solidFill>
                <a:latin typeface="+mj-lt"/>
              </a:rPr>
              <a:t>Note: July 2016 rolls are used for schools and July </a:t>
            </a:r>
            <a:r>
              <a:rPr lang="en-NZ" sz="1500" dirty="0" smtClean="0">
                <a:solidFill>
                  <a:schemeClr val="tx2"/>
                </a:solidFill>
                <a:latin typeface="+mj-lt"/>
              </a:rPr>
              <a:t>2015 rolls </a:t>
            </a:r>
            <a:r>
              <a:rPr lang="en-NZ" sz="1500" dirty="0">
                <a:solidFill>
                  <a:schemeClr val="tx2"/>
                </a:solidFill>
                <a:latin typeface="+mj-lt"/>
              </a:rPr>
              <a:t>are used for early learning services</a:t>
            </a:r>
          </a:p>
        </p:txBody>
      </p:sp>
      <p:pic>
        <p:nvPicPr>
          <p:cNvPr id="9" name="Picture 8" descr="map nz 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90254" y="2104000"/>
            <a:ext cx="3884775" cy="5665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880110" y="511178"/>
            <a:ext cx="9467850" cy="1444624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NZ" sz="4500" b="1" dirty="0" smtClean="0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 Communities of Learning 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NZ" sz="4500" b="1" dirty="0" smtClean="0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in 9 Tranches</a:t>
            </a:r>
            <a:endParaRPr lang="en-NZ" sz="4500" b="1" dirty="0">
              <a:solidFill>
                <a:srgbClr val="2A6EBB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066800" y="2179320"/>
          <a:ext cx="10835640" cy="6614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ja-JP" sz="4500" dirty="0" smtClean="0"/>
              <a:t>Participation by Provider Type</a:t>
            </a:r>
            <a:endParaRPr lang="en-NZ" sz="45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90201301"/>
              </p:ext>
            </p:extLst>
          </p:nvPr>
        </p:nvGraphicFramePr>
        <p:xfrm>
          <a:off x="892755" y="1751489"/>
          <a:ext cx="11072820" cy="692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91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0392"/>
                <a:gridCol w="1560392"/>
                <a:gridCol w="1560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25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864">
                <a:tc rowSpan="2">
                  <a:txBody>
                    <a:bodyPr/>
                    <a:lstStyle/>
                    <a:p>
                      <a:r>
                        <a:rPr lang="en-NZ" sz="20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School Type in </a:t>
                      </a:r>
                      <a:r>
                        <a:rPr lang="en-NZ" sz="2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Kāhui</a:t>
                      </a:r>
                      <a:r>
                        <a:rPr lang="en-NZ" sz="20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Ako</a:t>
                      </a:r>
                      <a:endParaRPr lang="en-NZ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Providers</a:t>
                      </a:r>
                      <a:endParaRPr lang="en-NZ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Learners</a:t>
                      </a:r>
                      <a:endParaRPr lang="en-NZ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432864">
                <a:tc vMerge="1">
                  <a:txBody>
                    <a:bodyPr/>
                    <a:lstStyle/>
                    <a:p>
                      <a:endParaRPr lang="en-NZ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Number</a:t>
                      </a:r>
                      <a:endParaRPr lang="en-NZ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% of</a:t>
                      </a:r>
                      <a:r>
                        <a:rPr lang="en-NZ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Total</a:t>
                      </a:r>
                      <a:endParaRPr lang="en-NZ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Number</a:t>
                      </a:r>
                      <a:endParaRPr lang="en-NZ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% of</a:t>
                      </a:r>
                      <a:r>
                        <a:rPr lang="en-NZ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Total</a:t>
                      </a:r>
                      <a:endParaRPr lang="en-NZ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8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NZ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State &amp; State </a:t>
                      </a:r>
                      <a:r>
                        <a:rPr lang="en-NZ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Integrated </a:t>
                      </a:r>
                      <a:r>
                        <a:rPr lang="en-NZ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Schools</a:t>
                      </a:r>
                    </a:p>
                  </a:txBody>
                  <a:tcPr marL="7620" marR="7620" marT="762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1,736</a:t>
                      </a: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568,791</a:t>
                      </a: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64">
                <a:tc>
                  <a:txBody>
                    <a:bodyPr/>
                    <a:lstStyle/>
                    <a:p>
                      <a:pPr marL="274638" lvl="1" indent="0"/>
                      <a:r>
                        <a:rPr lang="en-NZ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schools/kura </a:t>
                      </a:r>
                      <a:endParaRPr lang="en-NZ" sz="2000" b="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1,288</a:t>
                      </a: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290,916</a:t>
                      </a: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864">
                <a:tc>
                  <a:txBody>
                    <a:bodyPr/>
                    <a:lstStyle/>
                    <a:p>
                      <a:pPr marL="274638" lvl="1" indent="0" algn="l" defTabSz="1280160" rtl="0" eaLnBrk="1" latinLnBrk="0" hangingPunct="1"/>
                      <a:r>
                        <a:rPr lang="en-NZ" sz="20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Intermediate schools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43,141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864">
                <a:tc>
                  <a:txBody>
                    <a:bodyPr/>
                    <a:lstStyle/>
                    <a:p>
                      <a:pPr marL="274638" lvl="1" indent="0" algn="l" defTabSz="1280160" rtl="0" eaLnBrk="1" latinLnBrk="0" hangingPunct="1"/>
                      <a:r>
                        <a:rPr lang="en-NZ" sz="20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Composite schools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21,018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864">
                <a:tc>
                  <a:txBody>
                    <a:bodyPr/>
                    <a:lstStyle/>
                    <a:p>
                      <a:pPr marL="274638" lvl="1" indent="0" algn="l" defTabSz="1280160" rtl="0" eaLnBrk="1" latinLnBrk="0" hangingPunct="1"/>
                      <a:r>
                        <a:rPr lang="en-NZ" sz="20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Secondary schools/wharekura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211,601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864">
                <a:tc>
                  <a:txBody>
                    <a:bodyPr/>
                    <a:lstStyle/>
                    <a:p>
                      <a:pPr marL="274638" lvl="1" indent="0" algn="l" defTabSz="1280160" rtl="0" eaLnBrk="1" latinLnBrk="0" hangingPunct="1"/>
                      <a:r>
                        <a:rPr lang="en-NZ" sz="20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Special schools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7620" marR="7620" marT="7620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7620" marR="7620" marT="7620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2,115</a:t>
                      </a:r>
                    </a:p>
                  </a:txBody>
                  <a:tcPr marL="7620" marR="7620" marT="7620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marL="7620" marR="7620" marT="7620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864">
                <a:tc>
                  <a:txBody>
                    <a:bodyPr/>
                    <a:lstStyle/>
                    <a:p>
                      <a:r>
                        <a:rPr lang="en-NZ" sz="2000" b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</a:t>
                      </a:r>
                      <a:r>
                        <a:rPr lang="en-NZ" sz="2000" b="0" baseline="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NZ" sz="2000" b="0" baseline="0" noProof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Partnership Schools*</a:t>
                      </a:r>
                      <a:endParaRPr lang="en-NZ" sz="2000" b="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7620" marR="7620" marT="762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382</a:t>
                      </a:r>
                    </a:p>
                  </a:txBody>
                  <a:tcPr marL="7620" marR="7620" marT="762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7620" marR="7620" marT="762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64">
                <a:tc>
                  <a:txBody>
                    <a:bodyPr/>
                    <a:lstStyle/>
                    <a:p>
                      <a:r>
                        <a:rPr lang="en-NZ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Learning Services</a:t>
                      </a:r>
                      <a:endParaRPr lang="en-NZ" sz="2000" b="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415</a:t>
                      </a: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19,482</a:t>
                      </a: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864">
                <a:tc>
                  <a:txBody>
                    <a:bodyPr/>
                    <a:lstStyle/>
                    <a:p>
                      <a:pPr marL="352425" lvl="1" indent="0" algn="l" defTabSz="1280160" rtl="0" eaLnBrk="1" fontAlgn="b" latinLnBrk="0" hangingPunct="1"/>
                      <a:r>
                        <a:rPr lang="en-NZ" sz="20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Education &amp; Care</a:t>
                      </a:r>
                    </a:p>
                  </a:txBody>
                  <a:tcPr marL="7620" marR="7620" marT="762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246</a:t>
                      </a: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12,531</a:t>
                      </a: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7620" marR="7620" marT="7620" marB="0" anchor="b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2864">
                <a:tc>
                  <a:txBody>
                    <a:bodyPr/>
                    <a:lstStyle/>
                    <a:p>
                      <a:pPr marL="352425" lvl="1" indent="0" algn="l" defTabSz="1280160" rtl="0" eaLnBrk="1" fontAlgn="b" latinLnBrk="0" hangingPunct="1"/>
                      <a:r>
                        <a:rPr lang="en-NZ" sz="20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Home-based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636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7620" marR="7620" marT="7620" marB="0" anchor="b"/>
                </a:tc>
              </a:tr>
              <a:tr h="432864">
                <a:tc>
                  <a:txBody>
                    <a:bodyPr/>
                    <a:lstStyle/>
                    <a:p>
                      <a:pPr marL="352425" lvl="1" indent="0" algn="l" defTabSz="1280160" rtl="0" eaLnBrk="1" fontAlgn="b" latinLnBrk="0" hangingPunct="1"/>
                      <a:r>
                        <a:rPr lang="en-NZ" sz="20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Kindergarten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5,838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7620" marR="7620" marT="7620" marB="0" anchor="b"/>
                </a:tc>
              </a:tr>
              <a:tr h="432864">
                <a:tc>
                  <a:txBody>
                    <a:bodyPr/>
                    <a:lstStyle/>
                    <a:p>
                      <a:pPr marL="352425" lvl="1" indent="0" algn="l" defTabSz="1280160" rtl="0" eaLnBrk="1" fontAlgn="b" latinLnBrk="0" hangingPunct="1"/>
                      <a:r>
                        <a:rPr lang="en-NZ" sz="20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Playcentre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7620" marR="7620" marT="7620" marB="0" anchor="b"/>
                </a:tc>
              </a:tr>
              <a:tr h="432864">
                <a:tc>
                  <a:txBody>
                    <a:bodyPr/>
                    <a:lstStyle/>
                    <a:p>
                      <a:pPr marL="352425" lvl="1" indent="0" algn="l" defTabSz="1280160" rtl="0" eaLnBrk="1" fontAlgn="b" latinLnBrk="0" hangingPunct="1"/>
                      <a:r>
                        <a:rPr lang="en-NZ" sz="20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 Kōhanga Reo</a:t>
                      </a:r>
                    </a:p>
                  </a:txBody>
                  <a:tcPr marL="7620" marR="7620" marT="762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7620" marR="7620" marT="7620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7620" marR="7620" marT="7620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7620" marR="7620" marT="7620" marB="0" anchor="b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64">
                <a:tc>
                  <a:txBody>
                    <a:bodyPr/>
                    <a:lstStyle/>
                    <a:p>
                      <a:r>
                        <a:rPr lang="en-NZ" sz="2000" b="0" noProof="0" dirty="0">
                          <a:solidFill>
                            <a:schemeClr val="tx1"/>
                          </a:solidFill>
                          <a:latin typeface="+mj-lt"/>
                        </a:rPr>
                        <a:t>Tertiary Providers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  <a:endParaRPr lang="en-NZ" sz="20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2%</a:t>
                      </a:r>
                      <a:endParaRPr lang="en-NZ" sz="20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NA </a:t>
                      </a:r>
                    </a:p>
                  </a:txBody>
                  <a:tcPr marL="7620" marR="7620" marT="762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ctr" latinLnBrk="0" hangingPunct="1"/>
                      <a:r>
                        <a:rPr lang="en-NZ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NA </a:t>
                      </a:r>
                    </a:p>
                  </a:txBody>
                  <a:tcPr marL="7620" marR="7620" marT="762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50783" y="9077980"/>
            <a:ext cx="18389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900" dirty="0" smtClean="0">
                <a:solidFill>
                  <a:schemeClr val="accent2"/>
                </a:solidFill>
                <a:latin typeface="+mj-lt"/>
              </a:rPr>
              <a:t>* Based on indicative 2017 Rolls</a:t>
            </a:r>
            <a:endParaRPr lang="en-NZ" sz="900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816517" y="1897670"/>
          <a:ext cx="11143211" cy="6740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860051" y="8997743"/>
            <a:ext cx="9179856" cy="387799"/>
          </a:xfrm>
          <a:prstGeom prst="rect">
            <a:avLst/>
          </a:prstGeom>
        </p:spPr>
        <p:txBody>
          <a:bodyPr wrap="square" lIns="128016" tIns="64008" rIns="128016" bIns="64008" anchor="t">
            <a:spAutoFit/>
          </a:bodyPr>
          <a:lstStyle/>
          <a:p>
            <a:pPr lvl="0"/>
            <a:r>
              <a:rPr lang="en-US" sz="1700" dirty="0" smtClean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Note: Roll as at July 2016, funded schools only</a:t>
            </a:r>
            <a:endParaRPr lang="en-NZ" sz="1700" dirty="0" smtClean="0">
              <a:solidFill>
                <a:srgbClr val="2A6E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97727" y="596277"/>
            <a:ext cx="9875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NZ" sz="4000" b="1" dirty="0" smtClean="0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 of school students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NZ" sz="4000" b="1" dirty="0" smtClean="0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Kāhui Ako by Education Region</a:t>
            </a:r>
            <a:endParaRPr lang="en-NZ" sz="4000" b="1" dirty="0">
              <a:solidFill>
                <a:srgbClr val="2A6E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9162907"/>
              </p:ext>
            </p:extLst>
          </p:nvPr>
        </p:nvGraphicFramePr>
        <p:xfrm>
          <a:off x="1406437" y="7210346"/>
          <a:ext cx="10378438" cy="365760"/>
        </p:xfrm>
        <a:graphic>
          <a:graphicData uri="http://schemas.openxmlformats.org/drawingml/2006/table">
            <a:tbl>
              <a:tblPr/>
              <a:tblGrid>
                <a:gridCol w="1027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21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84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62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77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69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73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73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273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273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48694"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98%</a:t>
                      </a:r>
                      <a:endParaRPr lang="en-NZ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74%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60051" y="8975786"/>
            <a:ext cx="9179856" cy="387799"/>
          </a:xfrm>
          <a:prstGeom prst="rect">
            <a:avLst/>
          </a:prstGeom>
        </p:spPr>
        <p:txBody>
          <a:bodyPr wrap="square" lIns="128016" tIns="64008" rIns="128016" bIns="64008" anchor="t">
            <a:spAutoFit/>
          </a:bodyPr>
          <a:lstStyle/>
          <a:p>
            <a:pPr lvl="0"/>
            <a:r>
              <a:rPr lang="en-US" sz="1700" dirty="0" smtClean="0">
                <a:solidFill>
                  <a:srgbClr val="2A6EBB"/>
                </a:solidFill>
                <a:latin typeface="Arial" pitchFamily="34" charset="0"/>
                <a:cs typeface="Arial" pitchFamily="34" charset="0"/>
              </a:rPr>
              <a:t>Note: Funded schools only</a:t>
            </a:r>
            <a:endParaRPr lang="en-NZ" sz="1700" dirty="0" smtClean="0">
              <a:solidFill>
                <a:srgbClr val="2A6E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NZ" dirty="0"/>
              <a:t>The proportion of schools in CoL is evenly spread across decile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853440" y="1938752"/>
          <a:ext cx="11094720" cy="687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2715066" y="8372390"/>
            <a:ext cx="7205941" cy="1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127471" y="7963048"/>
            <a:ext cx="1423999" cy="81868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NZ" sz="2200" dirty="0">
                <a:solidFill>
                  <a:schemeClr val="tx2"/>
                </a:solidFill>
                <a:latin typeface="+mj-lt"/>
              </a:rPr>
              <a:t>More Diverse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3897" y="7963048"/>
            <a:ext cx="1282568" cy="81868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r"/>
            <a:r>
              <a:rPr lang="en-NZ" sz="2200" dirty="0">
                <a:solidFill>
                  <a:schemeClr val="tx2"/>
                </a:solidFill>
                <a:latin typeface="+mj-lt"/>
              </a:rPr>
              <a:t>Less Diverse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8720" y="452587"/>
            <a:ext cx="9875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40080" algn="l"/>
              </a:tabLst>
            </a:pPr>
            <a:r>
              <a:rPr lang="en-NZ" altLang="ja-JP" sz="4000" b="1" dirty="0" smtClean="0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Kāhui Ako range in diversity of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40080" algn="l"/>
              </a:tabLst>
            </a:pPr>
            <a:r>
              <a:rPr lang="en-NZ" altLang="ja-JP" sz="4000" b="1" dirty="0" smtClean="0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socio-economic make up of schools</a:t>
            </a:r>
            <a:endParaRPr lang="en-NZ" altLang="ja-JP" sz="4000" b="1" dirty="0">
              <a:solidFill>
                <a:srgbClr val="2A6E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1033053" y="1900645"/>
          <a:ext cx="10866120" cy="603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/>
          <p:nvPr/>
        </p:nvGraphicFramePr>
        <p:xfrm>
          <a:off x="855320" y="2253442"/>
          <a:ext cx="11143211" cy="6740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1280158" y="679268"/>
            <a:ext cx="936607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NZ" sz="3600" b="1" dirty="0" smtClean="0">
                <a:solidFill>
                  <a:srgbClr val="2A6E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 of early learning services in Kāhui Ako by Education Region</a:t>
            </a:r>
            <a:endParaRPr lang="en-NZ" sz="3600" b="1" dirty="0">
              <a:solidFill>
                <a:srgbClr val="2A6E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358536" y="7439297"/>
          <a:ext cx="10502540" cy="373380"/>
        </p:xfrm>
        <a:graphic>
          <a:graphicData uri="http://schemas.openxmlformats.org/drawingml/2006/table">
            <a:tbl>
              <a:tblPr/>
              <a:tblGrid>
                <a:gridCol w="1050254"/>
                <a:gridCol w="1050254"/>
                <a:gridCol w="1050254"/>
                <a:gridCol w="1050254"/>
                <a:gridCol w="1050254"/>
                <a:gridCol w="1050254"/>
                <a:gridCol w="1050254"/>
                <a:gridCol w="1050254"/>
                <a:gridCol w="1050254"/>
                <a:gridCol w="1050254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37%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1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Z" sz="4000" dirty="0" smtClean="0"/>
              <a:t>Early Learning Services in Kāhui Ako by Education Region and service type</a:t>
            </a:r>
            <a:endParaRPr lang="en-NZ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70200" y="3703320"/>
          <a:ext cx="7061200" cy="4663440"/>
        </p:xfrm>
        <a:graphic>
          <a:graphicData uri="http://schemas.openxmlformats.org/drawingml/2006/table">
            <a:tbl>
              <a:tblPr/>
              <a:tblGrid>
                <a:gridCol w="1955800"/>
                <a:gridCol w="1079500"/>
                <a:gridCol w="800100"/>
                <a:gridCol w="812800"/>
                <a:gridCol w="673100"/>
                <a:gridCol w="1003300"/>
                <a:gridCol w="736600"/>
              </a:tblGrid>
              <a:tr h="18288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01336" y="1959429"/>
          <a:ext cx="10985862" cy="6670731"/>
        </p:xfrm>
        <a:graphic>
          <a:graphicData uri="http://schemas.openxmlformats.org/drawingml/2006/table">
            <a:tbl>
              <a:tblPr/>
              <a:tblGrid>
                <a:gridCol w="2834641"/>
                <a:gridCol w="1515292"/>
                <a:gridCol w="1267097"/>
                <a:gridCol w="1500950"/>
                <a:gridCol w="1289294"/>
                <a:gridCol w="1442121"/>
                <a:gridCol w="1136467"/>
              </a:tblGrid>
              <a:tr h="707325">
                <a:tc>
                  <a:txBody>
                    <a:bodyPr/>
                    <a:lstStyle/>
                    <a:p>
                      <a:pPr algn="l" rtl="0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E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Education &amp; Care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E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8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Home-</a:t>
                      </a:r>
                    </a:p>
                    <a:p>
                      <a:pPr algn="ctr" rtl="0" fontAlgn="b"/>
                      <a:r>
                        <a:rPr lang="en-NZ" sz="18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based </a:t>
                      </a:r>
                      <a:endParaRPr lang="en-NZ" sz="18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E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8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Kindergarten</a:t>
                      </a:r>
                      <a:endParaRPr lang="en-NZ" sz="18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E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Playcentre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E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Te Kōhanga Reo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E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NZ" sz="1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6EBB"/>
                    </a:solidFill>
                  </a:tcPr>
                </a:tc>
              </a:tr>
              <a:tr h="528699">
                <a:tc>
                  <a:txBody>
                    <a:bodyPr/>
                    <a:lstStyle/>
                    <a:p>
                      <a:pPr marL="92075" indent="0" algn="l" rtl="0" fontAlgn="b"/>
                      <a:r>
                        <a:rPr lang="en-N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Tai Tokerau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</a:tr>
              <a:tr h="515482">
                <a:tc>
                  <a:txBody>
                    <a:bodyPr/>
                    <a:lstStyle/>
                    <a:p>
                      <a:pPr marL="92075" indent="0" algn="l" defTabSz="1280160" rtl="0" eaLnBrk="1" fontAlgn="b" latinLnBrk="0" hangingPunct="1"/>
                      <a:r>
                        <a:rPr lang="en-NZ" sz="1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Auckland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</a:tr>
              <a:tr h="515482">
                <a:tc>
                  <a:txBody>
                    <a:bodyPr/>
                    <a:lstStyle/>
                    <a:p>
                      <a:pPr marL="92075" indent="0" algn="l" defTabSz="1280160" rtl="0" eaLnBrk="1" fontAlgn="b" latinLnBrk="0" hangingPunct="1"/>
                      <a:r>
                        <a:rPr lang="en-NZ" sz="1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Waikato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</a:tr>
              <a:tr h="606111">
                <a:tc>
                  <a:txBody>
                    <a:bodyPr/>
                    <a:lstStyle/>
                    <a:p>
                      <a:pPr marL="92075" indent="0" algn="l" defTabSz="1280160" rtl="0" eaLnBrk="1" fontAlgn="b" latinLnBrk="0" hangingPunct="1"/>
                      <a:r>
                        <a:rPr lang="en-NZ" sz="1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Bay of </a:t>
                      </a:r>
                      <a:r>
                        <a:rPr lang="en-NZ" sz="18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Plenty / Rotorua / Taupo </a:t>
                      </a:r>
                      <a:endParaRPr lang="en-NZ" sz="18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114*</a:t>
                      </a:r>
                      <a:endParaRPr lang="en-N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</a:tr>
              <a:tr h="614111">
                <a:tc>
                  <a:txBody>
                    <a:bodyPr/>
                    <a:lstStyle/>
                    <a:p>
                      <a:pPr marL="92075" indent="0" algn="l" defTabSz="1280160" rtl="0" eaLnBrk="1" fontAlgn="b" latinLnBrk="0" hangingPunct="1"/>
                      <a:r>
                        <a:rPr lang="en-NZ" sz="18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Taranaki / Whanganui / Manawatu  </a:t>
                      </a:r>
                      <a:endParaRPr lang="en-NZ" sz="18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</a:tr>
              <a:tr h="515482">
                <a:tc>
                  <a:txBody>
                    <a:bodyPr/>
                    <a:lstStyle/>
                    <a:p>
                      <a:pPr marL="92075" indent="0" algn="l" defTabSz="1280160" rtl="0" eaLnBrk="1" fontAlgn="b" latinLnBrk="0" hangingPunct="1"/>
                      <a:r>
                        <a:rPr lang="en-NZ" sz="1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Hawkes </a:t>
                      </a:r>
                      <a:r>
                        <a:rPr lang="en-NZ" sz="18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Bay / Gisborne  </a:t>
                      </a:r>
                      <a:endParaRPr lang="en-NZ" sz="18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</a:tr>
              <a:tr h="515482">
                <a:tc>
                  <a:txBody>
                    <a:bodyPr/>
                    <a:lstStyle/>
                    <a:p>
                      <a:pPr marL="92075" indent="0" algn="l" defTabSz="1280160" rtl="0" eaLnBrk="1" fontAlgn="b" latinLnBrk="0" hangingPunct="1"/>
                      <a:r>
                        <a:rPr lang="en-NZ" sz="1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Wellington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</a:tr>
              <a:tr h="606111">
                <a:tc>
                  <a:txBody>
                    <a:bodyPr/>
                    <a:lstStyle/>
                    <a:p>
                      <a:pPr marL="92075" indent="0" algn="l" defTabSz="1280160" rtl="0" eaLnBrk="1" fontAlgn="b" latinLnBrk="0" hangingPunct="1"/>
                      <a:r>
                        <a:rPr lang="en-NZ" sz="18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Nelson / Marlborough / West </a:t>
                      </a:r>
                      <a:r>
                        <a:rPr lang="en-NZ" sz="1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Coast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</a:tr>
              <a:tr h="515482">
                <a:tc>
                  <a:txBody>
                    <a:bodyPr/>
                    <a:lstStyle/>
                    <a:p>
                      <a:pPr marL="92075" indent="0" algn="l" defTabSz="1280160" rtl="0" eaLnBrk="1" fontAlgn="b" latinLnBrk="0" hangingPunct="1"/>
                      <a:r>
                        <a:rPr lang="en-NZ" sz="1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Canterbury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</a:tr>
              <a:tr h="515482">
                <a:tc>
                  <a:txBody>
                    <a:bodyPr/>
                    <a:lstStyle/>
                    <a:p>
                      <a:pPr marL="92075" indent="0" algn="l" defTabSz="1280160" rtl="0" eaLnBrk="1" fontAlgn="b" latinLnBrk="0" hangingPunct="1"/>
                      <a:r>
                        <a:rPr lang="en-NZ" sz="18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Otago / Southland</a:t>
                      </a:r>
                      <a:endParaRPr lang="en-NZ" sz="18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BF3"/>
                    </a:solidFill>
                  </a:tcPr>
                </a:tc>
              </a:tr>
              <a:tr h="515482">
                <a:tc>
                  <a:txBody>
                    <a:bodyPr/>
                    <a:lstStyle/>
                    <a:p>
                      <a:pPr marL="182563" indent="0" algn="l" defTabSz="1280160" rtl="0" eaLnBrk="1" fontAlgn="b" latinLnBrk="0" hangingPunct="1"/>
                      <a:r>
                        <a:rPr lang="en-NZ" sz="18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New Zealand Total</a:t>
                      </a:r>
                      <a:endParaRPr lang="en-NZ" sz="18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5E7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2956" y="9000308"/>
            <a:ext cx="3568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400" dirty="0" smtClean="0">
                <a:latin typeface="+mj-lt"/>
              </a:rPr>
              <a:t>Note: *Includes one hospital based service</a:t>
            </a:r>
            <a:endParaRPr lang="en-NZ" sz="1400" dirty="0">
              <a:latin typeface="+mj-lt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tle Arial bold 40pts&amp;quot;&quot;/&gt;&lt;property id=&quot;20307&quot; value=&quot;263&quot;/&gt;&lt;/object&gt;&lt;object type=&quot;3&quot; unique_id=&quot;10011&quot;&gt;&lt;property id=&quot;20148&quot; value=&quot;5&quot;/&gt;&lt;property id=&quot;20300&quot; value=&quot;Slide 15&quot;/&gt;&lt;property id=&quot;20307&quot; value=&quot;269&quot;/&gt;&lt;/object&gt;&lt;object type=&quot;3&quot; unique_id=&quot;10060&quot;&gt;&lt;property id=&quot;20148&quot; value=&quot;5&quot;/&gt;&lt;property id=&quot;20300&quot; value=&quot;Slide 6 - &amp;quot;Title Arial bold 36pts&amp;quot;&quot;/&gt;&lt;property id=&quot;20307&quot; value=&quot;272&quot;/&gt;&lt;/object&gt;&lt;object type=&quot;3&quot; unique_id=&quot;10061&quot;&gt;&lt;property id=&quot;20148&quot; value=&quot;5&quot;/&gt;&lt;property id=&quot;20300&quot; value=&quot;Slide 7 - &amp;quot;Title (Arial bold 36pts)&amp;quot;&quot;/&gt;&lt;property id=&quot;20307&quot; value=&quot;273&quot;/&gt;&lt;/object&gt;&lt;object type=&quot;3&quot; unique_id=&quot;10063&quot;&gt;&lt;property id=&quot;20148&quot; value=&quot;5&quot;/&gt;&lt;property id=&quot;20300&quot; value=&quot;Slide 11 - &amp;quot;Section break 1&amp;#x0D;&amp;#x0A;Arial 28pts&amp;quot;&quot;/&gt;&lt;property id=&quot;20307&quot; value=&quot;275&quot;/&gt;&lt;/object&gt;&lt;object type=&quot;3&quot; unique_id=&quot;10064&quot;&gt;&lt;property id=&quot;20148&quot; value=&quot;5&quot;/&gt;&lt;property id=&quot;20300&quot; value=&quot;Slide 12 - &amp;quot;Section break 2&amp;#x0D;&amp;#x0A;Arial 28pts&amp;quot;&quot;/&gt;&lt;property id=&quot;20307&quot; value=&quot;276&quot;/&gt;&lt;/object&gt;&lt;object type=&quot;3&quot; unique_id=&quot;10065&quot;&gt;&lt;property id=&quot;20148&quot; value=&quot;5&quot;/&gt;&lt;property id=&quot;20300&quot; value=&quot;Slide 13 - &amp;quot;Section break without picture&amp;#x0D;&amp;#x0A;Arial 28pts&amp;quot;&quot;/&gt;&lt;property id=&quot;20307&quot; value=&quot;277&quot;/&gt;&lt;/object&gt;&lt;object type=&quot;3&quot; unique_id=&quot;10124&quot;&gt;&lt;property id=&quot;20148&quot; value=&quot;5&quot;/&gt;&lt;property id=&quot;20300&quot; value=&quot;Slide 3&quot;/&gt;&lt;property id=&quot;20307&quot; value=&quot;278&quot;/&gt;&lt;/object&gt;&lt;object type=&quot;3&quot; unique_id=&quot;10234&quot;&gt;&lt;property id=&quot;20148&quot; value=&quot;5&quot;/&gt;&lt;property id=&quot;20300&quot; value=&quot;Slide 9 - &amp;quot;Chart comparison&amp;quot;&quot;/&gt;&lt;property id=&quot;20307&quot; value=&quot;281&quot;/&gt;&lt;/object&gt;&lt;object type=&quot;3&quot; unique_id=&quot;10274&quot;&gt;&lt;property id=&quot;20148&quot; value=&quot;5&quot;/&gt;&lt;property id=&quot;20300&quot; value=&quot;Slide 4 - &amp;quot;Contents page (Arial 36pts)&amp;quot;&quot;/&gt;&lt;property id=&quot;20307&quot; value=&quot;282&quot;/&gt;&lt;/object&gt;&lt;object type=&quot;3&quot; unique_id=&quot;10275&quot;&gt;&lt;property id=&quot;20148&quot; value=&quot;5&quot;/&gt;&lt;property id=&quot;20300&quot; value=&quot;Slide 5 - &amp;quot;Examples of text (Arial 20pts)&amp;quot;&quot;/&gt;&lt;property id=&quot;20307&quot; value=&quot;284&quot;/&gt;&lt;/object&gt;&lt;object type=&quot;3&quot; unique_id=&quot;10276&quot;&gt;&lt;property id=&quot;20148&quot; value=&quot;5&quot;/&gt;&lt;property id=&quot;20300&quot; value=&quot;Slide 14 - &amp;quot;Topics discussed Arial (36pts)&amp;quot;&quot;/&gt;&lt;property id=&quot;20307&quot; value=&quot;283&quot;/&gt;&lt;/object&gt;&lt;object type=&quot;3&quot; unique_id=&quot;10292&quot;&gt;&lt;property id=&quot;20148&quot; value=&quot;5&quot;/&gt;&lt;property id=&quot;20300&quot; value=&quot;Slide 10 - &amp;quot;Table : Header (arial 36pts)&amp;quot;&quot;/&gt;&lt;property id=&quot;20307&quot; value=&quot;285&quot;/&gt;&lt;/object&gt;&lt;object type=&quot;3&quot; unique_id=&quot;10357&quot;&gt;&lt;property id=&quot;20148&quot; value=&quot;5&quot;/&gt;&lt;property id=&quot;20300&quot; value=&quot;Slide 2&quot;/&gt;&lt;property id=&quot;20307&quot; value=&quot;286&quot;/&gt;&lt;/object&gt;&lt;object type=&quot;3&quot; unique_id=&quot;10698&quot;&gt;&lt;property id=&quot;20148&quot; value=&quot;5&quot;/&gt;&lt;property id=&quot;20300&quot; value=&quot;Slide 8 - &amp;quot;Chart and context&amp;quot;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resentation-blue">
  <a:themeElements>
    <a:clrScheme name="Custom 6">
      <a:dk1>
        <a:sysClr val="windowText" lastClr="000000"/>
      </a:dk1>
      <a:lt1>
        <a:sysClr val="window" lastClr="FFFFFF"/>
      </a:lt1>
      <a:dk2>
        <a:srgbClr val="2A6EBB"/>
      </a:dk2>
      <a:lt2>
        <a:srgbClr val="E6E6E6"/>
      </a:lt2>
      <a:accent1>
        <a:srgbClr val="2A6EBB"/>
      </a:accent1>
      <a:accent2>
        <a:srgbClr val="20419A"/>
      </a:accent2>
      <a:accent3>
        <a:srgbClr val="6E99D4"/>
      </a:accent3>
      <a:accent4>
        <a:srgbClr val="C5D6E8"/>
      </a:accent4>
      <a:accent5>
        <a:srgbClr val="3F3F3F"/>
      </a:accent5>
      <a:accent6>
        <a:srgbClr val="7F7F7F"/>
      </a:accent6>
      <a:hlink>
        <a:srgbClr val="000000"/>
      </a:hlink>
      <a:folHlink>
        <a:srgbClr val="6E99D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oE PowerPoint Presentation Template (Red)" id="{7F4B16DE-581D-4439-AB16-434500515495}" vid="{E10AD9FD-AC0E-4A21-8EF8-838AED756B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Presentation-blue</Template>
  <TotalTime>24734</TotalTime>
  <Words>559</Words>
  <Application>Microsoft Office PowerPoint</Application>
  <PresentationFormat>A3 Paper (297x420 mm)</PresentationFormat>
  <Paragraphs>223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Presentation-blue</vt:lpstr>
      <vt:lpstr>Communities of Learning | Kāhui Ako</vt:lpstr>
      <vt:lpstr>Progress to date for Communities of Learning | Kāhui Ako</vt:lpstr>
      <vt:lpstr>Slide 3</vt:lpstr>
      <vt:lpstr>Participation by Provider Type</vt:lpstr>
      <vt:lpstr>Slide 5</vt:lpstr>
      <vt:lpstr>The proportion of schools in CoL is evenly spread across decile</vt:lpstr>
      <vt:lpstr>Slide 7</vt:lpstr>
      <vt:lpstr>Slide 8</vt:lpstr>
      <vt:lpstr>Early Learning Services in Kāhui Ako by Education Region and service type</vt:lpstr>
      <vt:lpstr>Communities of Learning are diverse in size</vt:lpstr>
      <vt:lpstr>86 Kāhui Ako have had their achievement challenges endorsed</vt:lpstr>
      <vt:lpstr>41% of approved Kāhui Ako have their achievement challenges endorsed </vt:lpstr>
      <vt:lpstr>Almost all of the early Kāhui Ako have endorsed achievement challenges</vt:lpstr>
    </vt:vector>
  </TitlesOfParts>
  <Company>Ministry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Communities of Learning</dc:title>
  <dc:creator>Tony Turnock</dc:creator>
  <cp:lastModifiedBy>Lianne Kalivati</cp:lastModifiedBy>
  <cp:revision>1263</cp:revision>
  <dcterms:created xsi:type="dcterms:W3CDTF">2016-03-07T23:17:35Z</dcterms:created>
  <dcterms:modified xsi:type="dcterms:W3CDTF">2017-09-20T21:41:19Z</dcterms:modified>
</cp:coreProperties>
</file>